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306" r:id="rId4"/>
    <p:sldId id="262" r:id="rId5"/>
    <p:sldId id="260" r:id="rId6"/>
    <p:sldId id="263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58" r:id="rId15"/>
    <p:sldId id="381" r:id="rId16"/>
    <p:sldId id="359" r:id="rId17"/>
    <p:sldId id="314" r:id="rId18"/>
    <p:sldId id="315" r:id="rId19"/>
    <p:sldId id="316" r:id="rId20"/>
    <p:sldId id="317" r:id="rId21"/>
    <p:sldId id="319" r:id="rId22"/>
    <p:sldId id="320" r:id="rId23"/>
    <p:sldId id="318" r:id="rId24"/>
    <p:sldId id="321" r:id="rId25"/>
    <p:sldId id="324" r:id="rId26"/>
    <p:sldId id="325" r:id="rId27"/>
    <p:sldId id="328" r:id="rId28"/>
    <p:sldId id="326" r:id="rId29"/>
    <p:sldId id="322" r:id="rId30"/>
    <p:sldId id="323" r:id="rId31"/>
    <p:sldId id="329" r:id="rId32"/>
    <p:sldId id="330" r:id="rId33"/>
    <p:sldId id="331" r:id="rId34"/>
    <p:sldId id="332" r:id="rId35"/>
    <p:sldId id="333" r:id="rId36"/>
    <p:sldId id="334" r:id="rId37"/>
    <p:sldId id="337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380" r:id="rId50"/>
    <p:sldId id="299" r:id="rId51"/>
    <p:sldId id="338" r:id="rId52"/>
    <p:sldId id="301" r:id="rId53"/>
    <p:sldId id="300" r:id="rId54"/>
    <p:sldId id="341" r:id="rId55"/>
    <p:sldId id="340" r:id="rId56"/>
    <p:sldId id="339" r:id="rId57"/>
    <p:sldId id="342" r:id="rId58"/>
    <p:sldId id="344" r:id="rId59"/>
    <p:sldId id="345" r:id="rId60"/>
    <p:sldId id="346" r:id="rId61"/>
    <p:sldId id="347" r:id="rId62"/>
    <p:sldId id="343" r:id="rId63"/>
    <p:sldId id="348" r:id="rId64"/>
    <p:sldId id="349" r:id="rId65"/>
    <p:sldId id="350" r:id="rId66"/>
    <p:sldId id="352" r:id="rId67"/>
    <p:sldId id="353" r:id="rId68"/>
    <p:sldId id="354" r:id="rId69"/>
    <p:sldId id="355" r:id="rId70"/>
    <p:sldId id="356" r:id="rId71"/>
    <p:sldId id="357" r:id="rId72"/>
    <p:sldId id="303" r:id="rId73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6F0B6-6E9F-458C-A8E2-BB6A738BD8E1}" type="doc">
      <dgm:prSet loTypeId="urn:microsoft.com/office/officeart/2005/8/layout/process5" loCatId="process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1230B3EA-6D98-4067-8BD6-6862AB7D446F}">
      <dgm:prSet phldrT="[텍스트]"/>
      <dgm:spPr/>
      <dgm:t>
        <a:bodyPr/>
        <a:lstStyle/>
        <a:p>
          <a:pPr latinLnBrk="1"/>
          <a:r>
            <a:rPr lang="en-US" altLang="ko-KR" dirty="0"/>
            <a:t>1. </a:t>
          </a:r>
          <a:r>
            <a:rPr lang="ko-KR" altLang="en-US" dirty="0"/>
            <a:t>접수 확인 및 담당자 배정</a:t>
          </a:r>
        </a:p>
      </dgm:t>
    </dgm:pt>
    <dgm:pt modelId="{CD02ACEA-87CA-4B10-874D-19D886131F69}" type="parTrans" cxnId="{2A3C1164-8EDB-4244-B515-7119E6065BE5}">
      <dgm:prSet/>
      <dgm:spPr/>
      <dgm:t>
        <a:bodyPr/>
        <a:lstStyle/>
        <a:p>
          <a:pPr latinLnBrk="1"/>
          <a:endParaRPr lang="ko-KR" altLang="en-US"/>
        </a:p>
      </dgm:t>
    </dgm:pt>
    <dgm:pt modelId="{A52ECBE5-D1ED-4AC1-947A-3763DD445865}" type="sibTrans" cxnId="{2A3C1164-8EDB-4244-B515-7119E6065BE5}">
      <dgm:prSet/>
      <dgm:spPr/>
      <dgm:t>
        <a:bodyPr/>
        <a:lstStyle/>
        <a:p>
          <a:pPr latinLnBrk="1"/>
          <a:endParaRPr lang="ko-KR" altLang="en-US"/>
        </a:p>
      </dgm:t>
    </dgm:pt>
    <dgm:pt modelId="{83A21173-1FAE-4E68-AAF1-B61A942F1982}">
      <dgm:prSet phldrT="[텍스트]"/>
      <dgm:spPr/>
      <dgm:t>
        <a:bodyPr/>
        <a:lstStyle/>
        <a:p>
          <a:pPr latinLnBrk="1"/>
          <a:r>
            <a:rPr lang="en-US" altLang="ko-KR" dirty="0"/>
            <a:t>2. </a:t>
          </a:r>
          <a:r>
            <a:rPr lang="ko-KR" altLang="en-US" dirty="0"/>
            <a:t>재해자 및 사업장 조사</a:t>
          </a:r>
        </a:p>
      </dgm:t>
    </dgm:pt>
    <dgm:pt modelId="{931800CD-CFBF-469C-B710-7A3A49FA22C4}" type="parTrans" cxnId="{4F0242AB-C38E-4D2D-8913-B9346A27DA26}">
      <dgm:prSet/>
      <dgm:spPr/>
      <dgm:t>
        <a:bodyPr/>
        <a:lstStyle/>
        <a:p>
          <a:pPr latinLnBrk="1"/>
          <a:endParaRPr lang="ko-KR" altLang="en-US"/>
        </a:p>
      </dgm:t>
    </dgm:pt>
    <dgm:pt modelId="{96CC685A-E580-407F-A85C-9CC2DB0AD7FE}" type="sibTrans" cxnId="{4F0242AB-C38E-4D2D-8913-B9346A27DA26}">
      <dgm:prSet/>
      <dgm:spPr/>
      <dgm:t>
        <a:bodyPr/>
        <a:lstStyle/>
        <a:p>
          <a:pPr latinLnBrk="1"/>
          <a:endParaRPr lang="ko-KR" altLang="en-US"/>
        </a:p>
      </dgm:t>
    </dgm:pt>
    <dgm:pt modelId="{71C4B18F-FBD4-4A05-A4A9-C0A1B7D76C7A}">
      <dgm:prSet phldrT="[텍스트]"/>
      <dgm:spPr/>
      <dgm:t>
        <a:bodyPr/>
        <a:lstStyle/>
        <a:p>
          <a:pPr latinLnBrk="1"/>
          <a:r>
            <a:rPr lang="en-US" altLang="ko-KR" dirty="0"/>
            <a:t>3. </a:t>
          </a:r>
          <a:r>
            <a:rPr lang="ko-KR" altLang="en-US" dirty="0"/>
            <a:t>추가 필요 조사 진행</a:t>
          </a:r>
        </a:p>
      </dgm:t>
    </dgm:pt>
    <dgm:pt modelId="{96310D4E-379D-4A65-A5DE-EAD98527E2F7}" type="parTrans" cxnId="{A7CEFC67-A276-4206-8603-1919B739E0E1}">
      <dgm:prSet/>
      <dgm:spPr/>
      <dgm:t>
        <a:bodyPr/>
        <a:lstStyle/>
        <a:p>
          <a:pPr latinLnBrk="1"/>
          <a:endParaRPr lang="ko-KR" altLang="en-US"/>
        </a:p>
      </dgm:t>
    </dgm:pt>
    <dgm:pt modelId="{25419296-D4B5-4184-BDDF-42B13E7DA331}" type="sibTrans" cxnId="{A7CEFC67-A276-4206-8603-1919B739E0E1}">
      <dgm:prSet/>
      <dgm:spPr/>
      <dgm:t>
        <a:bodyPr/>
        <a:lstStyle/>
        <a:p>
          <a:pPr latinLnBrk="1"/>
          <a:endParaRPr lang="ko-KR" altLang="en-US"/>
        </a:p>
      </dgm:t>
    </dgm:pt>
    <dgm:pt modelId="{CAA5791E-C68A-4E02-9870-7FD5B6F96D3E}">
      <dgm:prSet phldrT="[텍스트]"/>
      <dgm:spPr/>
      <dgm:t>
        <a:bodyPr/>
        <a:lstStyle/>
        <a:p>
          <a:pPr latinLnBrk="1"/>
          <a:r>
            <a:rPr lang="en-US" altLang="ko-KR" dirty="0"/>
            <a:t>4. </a:t>
          </a:r>
          <a:r>
            <a:rPr lang="ko-KR" altLang="en-US" dirty="0"/>
            <a:t>업무상 질병 판정</a:t>
          </a:r>
          <a:endParaRPr lang="en-US" altLang="ko-KR" dirty="0"/>
        </a:p>
        <a:p>
          <a:pPr latinLnBrk="1"/>
          <a:r>
            <a:rPr lang="ko-KR" altLang="en-US" dirty="0"/>
            <a:t>위원회 상정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ko-KR" altLang="en-US" dirty="0"/>
            <a:t>질병일 경우</a:t>
          </a:r>
          <a:r>
            <a:rPr lang="en-US" altLang="ko-KR" dirty="0"/>
            <a:t>)</a:t>
          </a:r>
          <a:endParaRPr lang="ko-KR" altLang="en-US" dirty="0"/>
        </a:p>
      </dgm:t>
    </dgm:pt>
    <dgm:pt modelId="{3DB96843-A67F-4D75-BAB5-B9B099F26E97}" type="parTrans" cxnId="{4EB2AC7F-8363-43AB-9322-A64385233E0B}">
      <dgm:prSet/>
      <dgm:spPr/>
      <dgm:t>
        <a:bodyPr/>
        <a:lstStyle/>
        <a:p>
          <a:pPr latinLnBrk="1"/>
          <a:endParaRPr lang="ko-KR" altLang="en-US"/>
        </a:p>
      </dgm:t>
    </dgm:pt>
    <dgm:pt modelId="{20FAEAE1-03C3-4F1C-9F4C-EE9098FA24A9}" type="sibTrans" cxnId="{4EB2AC7F-8363-43AB-9322-A64385233E0B}">
      <dgm:prSet/>
      <dgm:spPr/>
      <dgm:t>
        <a:bodyPr/>
        <a:lstStyle/>
        <a:p>
          <a:pPr latinLnBrk="1"/>
          <a:endParaRPr lang="ko-KR" altLang="en-US"/>
        </a:p>
      </dgm:t>
    </dgm:pt>
    <dgm:pt modelId="{5393B031-4B18-475A-99D4-A7CE2EF75DCD}">
      <dgm:prSet phldrT="[텍스트]"/>
      <dgm:spPr/>
      <dgm:t>
        <a:bodyPr/>
        <a:lstStyle/>
        <a:p>
          <a:pPr latinLnBrk="1"/>
          <a:r>
            <a:rPr lang="en-US" altLang="ko-KR" dirty="0"/>
            <a:t>5. </a:t>
          </a:r>
          <a:r>
            <a:rPr lang="ko-KR" altLang="en-US" dirty="0"/>
            <a:t>심의 결과 </a:t>
          </a:r>
          <a:endParaRPr lang="en-US" altLang="ko-KR" dirty="0"/>
        </a:p>
        <a:p>
          <a:pPr latinLnBrk="1"/>
          <a:r>
            <a:rPr lang="ko-KR" altLang="en-US" dirty="0"/>
            <a:t>해당 공단 지사에 통보</a:t>
          </a:r>
        </a:p>
      </dgm:t>
    </dgm:pt>
    <dgm:pt modelId="{2F49162B-8384-4137-AF2E-04C73A1B15CF}" type="parTrans" cxnId="{93309A5D-B7C8-4C2B-95B2-E2C49637237A}">
      <dgm:prSet/>
      <dgm:spPr/>
      <dgm:t>
        <a:bodyPr/>
        <a:lstStyle/>
        <a:p>
          <a:pPr latinLnBrk="1"/>
          <a:endParaRPr lang="ko-KR" altLang="en-US"/>
        </a:p>
      </dgm:t>
    </dgm:pt>
    <dgm:pt modelId="{89C1CD68-F4B8-4F7F-98B7-4C273BF95FC4}" type="sibTrans" cxnId="{93309A5D-B7C8-4C2B-95B2-E2C49637237A}">
      <dgm:prSet/>
      <dgm:spPr/>
      <dgm:t>
        <a:bodyPr/>
        <a:lstStyle/>
        <a:p>
          <a:pPr latinLnBrk="1"/>
          <a:endParaRPr lang="ko-KR" altLang="en-US"/>
        </a:p>
      </dgm:t>
    </dgm:pt>
    <dgm:pt modelId="{57F0FA09-207D-4737-9F9F-9BB6A2CE0650}">
      <dgm:prSet phldrT="[텍스트]"/>
      <dgm:spPr/>
      <dgm:t>
        <a:bodyPr/>
        <a:lstStyle/>
        <a:p>
          <a:pPr latinLnBrk="1"/>
          <a:r>
            <a:rPr lang="en-US" altLang="ko-KR" dirty="0"/>
            <a:t>6. </a:t>
          </a:r>
          <a:r>
            <a:rPr lang="ko-KR" altLang="en-US" dirty="0"/>
            <a:t>평균임금 산정 및 </a:t>
          </a:r>
          <a:endParaRPr lang="en-US" altLang="ko-KR" dirty="0"/>
        </a:p>
        <a:p>
          <a:pPr latinLnBrk="1"/>
          <a:r>
            <a:rPr lang="ko-KR" altLang="en-US" dirty="0"/>
            <a:t>당사자 통보</a:t>
          </a:r>
          <a:r>
            <a:rPr lang="en-US" altLang="ko-KR" dirty="0"/>
            <a:t> </a:t>
          </a:r>
          <a:endParaRPr lang="ko-KR" altLang="en-US" dirty="0"/>
        </a:p>
      </dgm:t>
    </dgm:pt>
    <dgm:pt modelId="{DC260601-8489-4EB0-9395-74FDA6A20359}" type="parTrans" cxnId="{E19851FC-4BD3-465B-9628-4FB949AD7B1C}">
      <dgm:prSet/>
      <dgm:spPr/>
      <dgm:t>
        <a:bodyPr/>
        <a:lstStyle/>
        <a:p>
          <a:pPr latinLnBrk="1"/>
          <a:endParaRPr lang="ko-KR" altLang="en-US"/>
        </a:p>
      </dgm:t>
    </dgm:pt>
    <dgm:pt modelId="{A386EC87-E641-44CD-BC98-83B4E186B722}" type="sibTrans" cxnId="{E19851FC-4BD3-465B-9628-4FB949AD7B1C}">
      <dgm:prSet/>
      <dgm:spPr/>
      <dgm:t>
        <a:bodyPr/>
        <a:lstStyle/>
        <a:p>
          <a:pPr latinLnBrk="1"/>
          <a:endParaRPr lang="ko-KR" altLang="en-US"/>
        </a:p>
      </dgm:t>
    </dgm:pt>
    <dgm:pt modelId="{D9EA996B-162B-4EA0-B5DD-AD0BCA637B27}">
      <dgm:prSet phldrT="[텍스트]"/>
      <dgm:spPr/>
      <dgm:t>
        <a:bodyPr/>
        <a:lstStyle/>
        <a:p>
          <a:pPr latinLnBrk="1"/>
          <a:r>
            <a:rPr lang="en-US" altLang="ko-KR" dirty="0"/>
            <a:t>7. </a:t>
          </a:r>
          <a:r>
            <a:rPr lang="ko-KR" altLang="en-US" dirty="0"/>
            <a:t>보험급여 지급</a:t>
          </a:r>
        </a:p>
      </dgm:t>
    </dgm:pt>
    <dgm:pt modelId="{046FE359-8FFB-4BDE-844F-F81D63CB2CE7}" type="parTrans" cxnId="{9B8C6487-BA3B-4C4D-8FF6-4D97F74F128B}">
      <dgm:prSet/>
      <dgm:spPr/>
      <dgm:t>
        <a:bodyPr/>
        <a:lstStyle/>
        <a:p>
          <a:pPr latinLnBrk="1"/>
          <a:endParaRPr lang="ko-KR" altLang="en-US"/>
        </a:p>
      </dgm:t>
    </dgm:pt>
    <dgm:pt modelId="{90B12BFB-A68A-41FB-83E6-16D412DE1221}" type="sibTrans" cxnId="{9B8C6487-BA3B-4C4D-8FF6-4D97F74F128B}">
      <dgm:prSet/>
      <dgm:spPr/>
      <dgm:t>
        <a:bodyPr/>
        <a:lstStyle/>
        <a:p>
          <a:pPr latinLnBrk="1"/>
          <a:endParaRPr lang="ko-KR" altLang="en-US"/>
        </a:p>
      </dgm:t>
    </dgm:pt>
    <dgm:pt modelId="{DDE8F733-F38C-4921-A2BC-44F29984B9CE}" type="pres">
      <dgm:prSet presAssocID="{D7B6F0B6-6E9F-458C-A8E2-BB6A738BD8E1}" presName="diagram" presStyleCnt="0">
        <dgm:presLayoutVars>
          <dgm:dir/>
          <dgm:resizeHandles val="exact"/>
        </dgm:presLayoutVars>
      </dgm:prSet>
      <dgm:spPr/>
    </dgm:pt>
    <dgm:pt modelId="{11879D8F-7126-4580-BC6F-DAC16B8803A1}" type="pres">
      <dgm:prSet presAssocID="{1230B3EA-6D98-4067-8BD6-6862AB7D446F}" presName="node" presStyleLbl="node1" presStyleIdx="0" presStyleCnt="7">
        <dgm:presLayoutVars>
          <dgm:bulletEnabled val="1"/>
        </dgm:presLayoutVars>
      </dgm:prSet>
      <dgm:spPr/>
    </dgm:pt>
    <dgm:pt modelId="{324B60E4-66F8-453B-A6F4-0D5F92F4B02A}" type="pres">
      <dgm:prSet presAssocID="{A52ECBE5-D1ED-4AC1-947A-3763DD445865}" presName="sibTrans" presStyleLbl="sibTrans2D1" presStyleIdx="0" presStyleCnt="6"/>
      <dgm:spPr/>
    </dgm:pt>
    <dgm:pt modelId="{7BD71F07-DA25-4A17-9481-A6FC3654B448}" type="pres">
      <dgm:prSet presAssocID="{A52ECBE5-D1ED-4AC1-947A-3763DD445865}" presName="connectorText" presStyleLbl="sibTrans2D1" presStyleIdx="0" presStyleCnt="6"/>
      <dgm:spPr/>
    </dgm:pt>
    <dgm:pt modelId="{96709DB2-7D9C-45B4-A6C5-0BC3C842BB79}" type="pres">
      <dgm:prSet presAssocID="{83A21173-1FAE-4E68-AAF1-B61A942F1982}" presName="node" presStyleLbl="node1" presStyleIdx="1" presStyleCnt="7">
        <dgm:presLayoutVars>
          <dgm:bulletEnabled val="1"/>
        </dgm:presLayoutVars>
      </dgm:prSet>
      <dgm:spPr/>
    </dgm:pt>
    <dgm:pt modelId="{3E02C327-67DA-4BFA-82C7-0D1C7AAC4CDC}" type="pres">
      <dgm:prSet presAssocID="{96CC685A-E580-407F-A85C-9CC2DB0AD7FE}" presName="sibTrans" presStyleLbl="sibTrans2D1" presStyleIdx="1" presStyleCnt="6"/>
      <dgm:spPr/>
    </dgm:pt>
    <dgm:pt modelId="{2D3803DF-BA7F-4547-925F-D3C229632245}" type="pres">
      <dgm:prSet presAssocID="{96CC685A-E580-407F-A85C-9CC2DB0AD7FE}" presName="connectorText" presStyleLbl="sibTrans2D1" presStyleIdx="1" presStyleCnt="6"/>
      <dgm:spPr/>
    </dgm:pt>
    <dgm:pt modelId="{55B7CD71-5871-401E-8474-131A3A8D0D74}" type="pres">
      <dgm:prSet presAssocID="{71C4B18F-FBD4-4A05-A4A9-C0A1B7D76C7A}" presName="node" presStyleLbl="node1" presStyleIdx="2" presStyleCnt="7">
        <dgm:presLayoutVars>
          <dgm:bulletEnabled val="1"/>
        </dgm:presLayoutVars>
      </dgm:prSet>
      <dgm:spPr/>
    </dgm:pt>
    <dgm:pt modelId="{1709E40A-AF5A-473F-98B8-68C91429AFC2}" type="pres">
      <dgm:prSet presAssocID="{25419296-D4B5-4184-BDDF-42B13E7DA331}" presName="sibTrans" presStyleLbl="sibTrans2D1" presStyleIdx="2" presStyleCnt="6"/>
      <dgm:spPr/>
    </dgm:pt>
    <dgm:pt modelId="{9EA8E996-4EA5-4F29-8137-726E56D9E1E7}" type="pres">
      <dgm:prSet presAssocID="{25419296-D4B5-4184-BDDF-42B13E7DA331}" presName="connectorText" presStyleLbl="sibTrans2D1" presStyleIdx="2" presStyleCnt="6"/>
      <dgm:spPr/>
    </dgm:pt>
    <dgm:pt modelId="{5AD05AAD-BCAA-4047-AE45-2CE4BEF22052}" type="pres">
      <dgm:prSet presAssocID="{CAA5791E-C68A-4E02-9870-7FD5B6F96D3E}" presName="node" presStyleLbl="node1" presStyleIdx="3" presStyleCnt="7">
        <dgm:presLayoutVars>
          <dgm:bulletEnabled val="1"/>
        </dgm:presLayoutVars>
      </dgm:prSet>
      <dgm:spPr/>
    </dgm:pt>
    <dgm:pt modelId="{F86DB24D-DBDD-4E40-860B-2A69669B0DD6}" type="pres">
      <dgm:prSet presAssocID="{20FAEAE1-03C3-4F1C-9F4C-EE9098FA24A9}" presName="sibTrans" presStyleLbl="sibTrans2D1" presStyleIdx="3" presStyleCnt="6"/>
      <dgm:spPr/>
    </dgm:pt>
    <dgm:pt modelId="{B0837376-68B9-4FDB-BD15-175F6003557A}" type="pres">
      <dgm:prSet presAssocID="{20FAEAE1-03C3-4F1C-9F4C-EE9098FA24A9}" presName="connectorText" presStyleLbl="sibTrans2D1" presStyleIdx="3" presStyleCnt="6"/>
      <dgm:spPr/>
    </dgm:pt>
    <dgm:pt modelId="{0F4064E5-10AB-4A1C-A3BE-7F446903DEA9}" type="pres">
      <dgm:prSet presAssocID="{5393B031-4B18-475A-99D4-A7CE2EF75DCD}" presName="node" presStyleLbl="node1" presStyleIdx="4" presStyleCnt="7">
        <dgm:presLayoutVars>
          <dgm:bulletEnabled val="1"/>
        </dgm:presLayoutVars>
      </dgm:prSet>
      <dgm:spPr/>
    </dgm:pt>
    <dgm:pt modelId="{5CCC7B75-02E2-40CF-8B8B-F267A2B894EA}" type="pres">
      <dgm:prSet presAssocID="{89C1CD68-F4B8-4F7F-98B7-4C273BF95FC4}" presName="sibTrans" presStyleLbl="sibTrans2D1" presStyleIdx="4" presStyleCnt="6"/>
      <dgm:spPr/>
    </dgm:pt>
    <dgm:pt modelId="{53620F05-C5C3-4DDE-A738-226D55D47DE5}" type="pres">
      <dgm:prSet presAssocID="{89C1CD68-F4B8-4F7F-98B7-4C273BF95FC4}" presName="connectorText" presStyleLbl="sibTrans2D1" presStyleIdx="4" presStyleCnt="6"/>
      <dgm:spPr/>
    </dgm:pt>
    <dgm:pt modelId="{FB15738F-0EF1-422A-9FE4-7E62F4E291B4}" type="pres">
      <dgm:prSet presAssocID="{57F0FA09-207D-4737-9F9F-9BB6A2CE0650}" presName="node" presStyleLbl="node1" presStyleIdx="5" presStyleCnt="7">
        <dgm:presLayoutVars>
          <dgm:bulletEnabled val="1"/>
        </dgm:presLayoutVars>
      </dgm:prSet>
      <dgm:spPr/>
    </dgm:pt>
    <dgm:pt modelId="{65023D62-DD7D-47F5-8859-43990057AACA}" type="pres">
      <dgm:prSet presAssocID="{A386EC87-E641-44CD-BC98-83B4E186B722}" presName="sibTrans" presStyleLbl="sibTrans2D1" presStyleIdx="5" presStyleCnt="6"/>
      <dgm:spPr/>
    </dgm:pt>
    <dgm:pt modelId="{0490CDA6-272B-433B-A30B-182E5CC8564B}" type="pres">
      <dgm:prSet presAssocID="{A386EC87-E641-44CD-BC98-83B4E186B722}" presName="connectorText" presStyleLbl="sibTrans2D1" presStyleIdx="5" presStyleCnt="6"/>
      <dgm:spPr/>
    </dgm:pt>
    <dgm:pt modelId="{C3B0C4E5-9F01-43AF-8627-24023093CB91}" type="pres">
      <dgm:prSet presAssocID="{D9EA996B-162B-4EA0-B5DD-AD0BCA637B27}" presName="node" presStyleLbl="node1" presStyleIdx="6" presStyleCnt="7">
        <dgm:presLayoutVars>
          <dgm:bulletEnabled val="1"/>
        </dgm:presLayoutVars>
      </dgm:prSet>
      <dgm:spPr/>
    </dgm:pt>
  </dgm:ptLst>
  <dgm:cxnLst>
    <dgm:cxn modelId="{3BB36803-19A2-4289-99F2-F84CE9114FCA}" type="presOf" srcId="{83A21173-1FAE-4E68-AAF1-B61A942F1982}" destId="{96709DB2-7D9C-45B4-A6C5-0BC3C842BB79}" srcOrd="0" destOrd="0" presId="urn:microsoft.com/office/officeart/2005/8/layout/process5"/>
    <dgm:cxn modelId="{3B30B22E-BA1B-4E70-B9AE-3B49896FB4C8}" type="presOf" srcId="{5393B031-4B18-475A-99D4-A7CE2EF75DCD}" destId="{0F4064E5-10AB-4A1C-A3BE-7F446903DEA9}" srcOrd="0" destOrd="0" presId="urn:microsoft.com/office/officeart/2005/8/layout/process5"/>
    <dgm:cxn modelId="{8683CA34-3894-4497-AD01-8F0F906595D9}" type="presOf" srcId="{1230B3EA-6D98-4067-8BD6-6862AB7D446F}" destId="{11879D8F-7126-4580-BC6F-DAC16B8803A1}" srcOrd="0" destOrd="0" presId="urn:microsoft.com/office/officeart/2005/8/layout/process5"/>
    <dgm:cxn modelId="{0E59C93D-8AC9-4E51-999D-3D4B4E57721E}" type="presOf" srcId="{CAA5791E-C68A-4E02-9870-7FD5B6F96D3E}" destId="{5AD05AAD-BCAA-4047-AE45-2CE4BEF22052}" srcOrd="0" destOrd="0" presId="urn:microsoft.com/office/officeart/2005/8/layout/process5"/>
    <dgm:cxn modelId="{8AF81740-E727-4E43-AD91-E787E0B4C033}" type="presOf" srcId="{A386EC87-E641-44CD-BC98-83B4E186B722}" destId="{65023D62-DD7D-47F5-8859-43990057AACA}" srcOrd="0" destOrd="0" presId="urn:microsoft.com/office/officeart/2005/8/layout/process5"/>
    <dgm:cxn modelId="{93309A5D-B7C8-4C2B-95B2-E2C49637237A}" srcId="{D7B6F0B6-6E9F-458C-A8E2-BB6A738BD8E1}" destId="{5393B031-4B18-475A-99D4-A7CE2EF75DCD}" srcOrd="4" destOrd="0" parTransId="{2F49162B-8384-4137-AF2E-04C73A1B15CF}" sibTransId="{89C1CD68-F4B8-4F7F-98B7-4C273BF95FC4}"/>
    <dgm:cxn modelId="{2A3C1164-8EDB-4244-B515-7119E6065BE5}" srcId="{D7B6F0B6-6E9F-458C-A8E2-BB6A738BD8E1}" destId="{1230B3EA-6D98-4067-8BD6-6862AB7D446F}" srcOrd="0" destOrd="0" parTransId="{CD02ACEA-87CA-4B10-874D-19D886131F69}" sibTransId="{A52ECBE5-D1ED-4AC1-947A-3763DD445865}"/>
    <dgm:cxn modelId="{9EF90A65-050C-4EEE-A36C-05E699353BD2}" type="presOf" srcId="{96CC685A-E580-407F-A85C-9CC2DB0AD7FE}" destId="{2D3803DF-BA7F-4547-925F-D3C229632245}" srcOrd="1" destOrd="0" presId="urn:microsoft.com/office/officeart/2005/8/layout/process5"/>
    <dgm:cxn modelId="{A7CEFC67-A276-4206-8603-1919B739E0E1}" srcId="{D7B6F0B6-6E9F-458C-A8E2-BB6A738BD8E1}" destId="{71C4B18F-FBD4-4A05-A4A9-C0A1B7D76C7A}" srcOrd="2" destOrd="0" parTransId="{96310D4E-379D-4A65-A5DE-EAD98527E2F7}" sibTransId="{25419296-D4B5-4184-BDDF-42B13E7DA331}"/>
    <dgm:cxn modelId="{CE90CF4A-E66A-4FEB-869A-8EEC422C5BB6}" type="presOf" srcId="{20FAEAE1-03C3-4F1C-9F4C-EE9098FA24A9}" destId="{F86DB24D-DBDD-4E40-860B-2A69669B0DD6}" srcOrd="0" destOrd="0" presId="urn:microsoft.com/office/officeart/2005/8/layout/process5"/>
    <dgm:cxn modelId="{CC80E957-2885-4FA8-85B2-5B864736C9A1}" type="presOf" srcId="{A52ECBE5-D1ED-4AC1-947A-3763DD445865}" destId="{324B60E4-66F8-453B-A6F4-0D5F92F4B02A}" srcOrd="0" destOrd="0" presId="urn:microsoft.com/office/officeart/2005/8/layout/process5"/>
    <dgm:cxn modelId="{4EB2AC7F-8363-43AB-9322-A64385233E0B}" srcId="{D7B6F0B6-6E9F-458C-A8E2-BB6A738BD8E1}" destId="{CAA5791E-C68A-4E02-9870-7FD5B6F96D3E}" srcOrd="3" destOrd="0" parTransId="{3DB96843-A67F-4D75-BAB5-B9B099F26E97}" sibTransId="{20FAEAE1-03C3-4F1C-9F4C-EE9098FA24A9}"/>
    <dgm:cxn modelId="{8D0CA483-EA4B-4B1C-B0DC-FEF9823D1F11}" type="presOf" srcId="{25419296-D4B5-4184-BDDF-42B13E7DA331}" destId="{9EA8E996-4EA5-4F29-8137-726E56D9E1E7}" srcOrd="1" destOrd="0" presId="urn:microsoft.com/office/officeart/2005/8/layout/process5"/>
    <dgm:cxn modelId="{9B8C6487-BA3B-4C4D-8FF6-4D97F74F128B}" srcId="{D7B6F0B6-6E9F-458C-A8E2-BB6A738BD8E1}" destId="{D9EA996B-162B-4EA0-B5DD-AD0BCA637B27}" srcOrd="6" destOrd="0" parTransId="{046FE359-8FFB-4BDE-844F-F81D63CB2CE7}" sibTransId="{90B12BFB-A68A-41FB-83E6-16D412DE1221}"/>
    <dgm:cxn modelId="{E8BC1F93-9770-4512-AB54-0D202EAC5CD1}" type="presOf" srcId="{57F0FA09-207D-4737-9F9F-9BB6A2CE0650}" destId="{FB15738F-0EF1-422A-9FE4-7E62F4E291B4}" srcOrd="0" destOrd="0" presId="urn:microsoft.com/office/officeart/2005/8/layout/process5"/>
    <dgm:cxn modelId="{EB96D19C-D682-4140-9690-5A762D23B3A9}" type="presOf" srcId="{A52ECBE5-D1ED-4AC1-947A-3763DD445865}" destId="{7BD71F07-DA25-4A17-9481-A6FC3654B448}" srcOrd="1" destOrd="0" presId="urn:microsoft.com/office/officeart/2005/8/layout/process5"/>
    <dgm:cxn modelId="{1C0A01A0-A036-4BBE-BA6A-B30B86BE786C}" type="presOf" srcId="{D9EA996B-162B-4EA0-B5DD-AD0BCA637B27}" destId="{C3B0C4E5-9F01-43AF-8627-24023093CB91}" srcOrd="0" destOrd="0" presId="urn:microsoft.com/office/officeart/2005/8/layout/process5"/>
    <dgm:cxn modelId="{12B5ABA3-EB8E-4E0E-963C-C2CA96FBF2F0}" type="presOf" srcId="{25419296-D4B5-4184-BDDF-42B13E7DA331}" destId="{1709E40A-AF5A-473F-98B8-68C91429AFC2}" srcOrd="0" destOrd="0" presId="urn:microsoft.com/office/officeart/2005/8/layout/process5"/>
    <dgm:cxn modelId="{00F57DA4-4935-41CD-9CE9-782F6E86D002}" type="presOf" srcId="{89C1CD68-F4B8-4F7F-98B7-4C273BF95FC4}" destId="{53620F05-C5C3-4DDE-A738-226D55D47DE5}" srcOrd="1" destOrd="0" presId="urn:microsoft.com/office/officeart/2005/8/layout/process5"/>
    <dgm:cxn modelId="{4F0242AB-C38E-4D2D-8913-B9346A27DA26}" srcId="{D7B6F0B6-6E9F-458C-A8E2-BB6A738BD8E1}" destId="{83A21173-1FAE-4E68-AAF1-B61A942F1982}" srcOrd="1" destOrd="0" parTransId="{931800CD-CFBF-469C-B710-7A3A49FA22C4}" sibTransId="{96CC685A-E580-407F-A85C-9CC2DB0AD7FE}"/>
    <dgm:cxn modelId="{B9EE49C5-63B4-457E-85D9-C5C641428A8F}" type="presOf" srcId="{D7B6F0B6-6E9F-458C-A8E2-BB6A738BD8E1}" destId="{DDE8F733-F38C-4921-A2BC-44F29984B9CE}" srcOrd="0" destOrd="0" presId="urn:microsoft.com/office/officeart/2005/8/layout/process5"/>
    <dgm:cxn modelId="{B59F7FC6-4AE6-44E2-986A-39E0EE58F40B}" type="presOf" srcId="{71C4B18F-FBD4-4A05-A4A9-C0A1B7D76C7A}" destId="{55B7CD71-5871-401E-8474-131A3A8D0D74}" srcOrd="0" destOrd="0" presId="urn:microsoft.com/office/officeart/2005/8/layout/process5"/>
    <dgm:cxn modelId="{8D6E24C7-421E-4CF2-8154-D1BDD3776331}" type="presOf" srcId="{A386EC87-E641-44CD-BC98-83B4E186B722}" destId="{0490CDA6-272B-433B-A30B-182E5CC8564B}" srcOrd="1" destOrd="0" presId="urn:microsoft.com/office/officeart/2005/8/layout/process5"/>
    <dgm:cxn modelId="{65682FDF-1C03-4444-BE34-EC93FA25C8AB}" type="presOf" srcId="{89C1CD68-F4B8-4F7F-98B7-4C273BF95FC4}" destId="{5CCC7B75-02E2-40CF-8B8B-F267A2B894EA}" srcOrd="0" destOrd="0" presId="urn:microsoft.com/office/officeart/2005/8/layout/process5"/>
    <dgm:cxn modelId="{8E1169E6-3831-41FA-B3EE-82E0BA51E3A0}" type="presOf" srcId="{20FAEAE1-03C3-4F1C-9F4C-EE9098FA24A9}" destId="{B0837376-68B9-4FDB-BD15-175F6003557A}" srcOrd="1" destOrd="0" presId="urn:microsoft.com/office/officeart/2005/8/layout/process5"/>
    <dgm:cxn modelId="{CB5126F2-8516-4F02-AA56-045EFC8F1762}" type="presOf" srcId="{96CC685A-E580-407F-A85C-9CC2DB0AD7FE}" destId="{3E02C327-67DA-4BFA-82C7-0D1C7AAC4CDC}" srcOrd="0" destOrd="0" presId="urn:microsoft.com/office/officeart/2005/8/layout/process5"/>
    <dgm:cxn modelId="{E19851FC-4BD3-465B-9628-4FB949AD7B1C}" srcId="{D7B6F0B6-6E9F-458C-A8E2-BB6A738BD8E1}" destId="{57F0FA09-207D-4737-9F9F-9BB6A2CE0650}" srcOrd="5" destOrd="0" parTransId="{DC260601-8489-4EB0-9395-74FDA6A20359}" sibTransId="{A386EC87-E641-44CD-BC98-83B4E186B722}"/>
    <dgm:cxn modelId="{D011F6E4-8F4E-4AA5-841D-4E7A1E2450DB}" type="presParOf" srcId="{DDE8F733-F38C-4921-A2BC-44F29984B9CE}" destId="{11879D8F-7126-4580-BC6F-DAC16B8803A1}" srcOrd="0" destOrd="0" presId="urn:microsoft.com/office/officeart/2005/8/layout/process5"/>
    <dgm:cxn modelId="{AEDAC4D7-FA16-42A5-926D-8E78B21805BD}" type="presParOf" srcId="{DDE8F733-F38C-4921-A2BC-44F29984B9CE}" destId="{324B60E4-66F8-453B-A6F4-0D5F92F4B02A}" srcOrd="1" destOrd="0" presId="urn:microsoft.com/office/officeart/2005/8/layout/process5"/>
    <dgm:cxn modelId="{B356C434-7A7A-49D0-AA8D-C749206CA32F}" type="presParOf" srcId="{324B60E4-66F8-453B-A6F4-0D5F92F4B02A}" destId="{7BD71F07-DA25-4A17-9481-A6FC3654B448}" srcOrd="0" destOrd="0" presId="urn:microsoft.com/office/officeart/2005/8/layout/process5"/>
    <dgm:cxn modelId="{03D0CFFE-9A15-491D-8F9D-7DC5E416C7E8}" type="presParOf" srcId="{DDE8F733-F38C-4921-A2BC-44F29984B9CE}" destId="{96709DB2-7D9C-45B4-A6C5-0BC3C842BB79}" srcOrd="2" destOrd="0" presId="urn:microsoft.com/office/officeart/2005/8/layout/process5"/>
    <dgm:cxn modelId="{39D61D60-0AB7-4E02-86DB-2459B71AE1B8}" type="presParOf" srcId="{DDE8F733-F38C-4921-A2BC-44F29984B9CE}" destId="{3E02C327-67DA-4BFA-82C7-0D1C7AAC4CDC}" srcOrd="3" destOrd="0" presId="urn:microsoft.com/office/officeart/2005/8/layout/process5"/>
    <dgm:cxn modelId="{BDE60D48-9D2E-4AC7-852C-E188DC878BFD}" type="presParOf" srcId="{3E02C327-67DA-4BFA-82C7-0D1C7AAC4CDC}" destId="{2D3803DF-BA7F-4547-925F-D3C229632245}" srcOrd="0" destOrd="0" presId="urn:microsoft.com/office/officeart/2005/8/layout/process5"/>
    <dgm:cxn modelId="{43CF74A0-197F-481D-8070-C621F78A4908}" type="presParOf" srcId="{DDE8F733-F38C-4921-A2BC-44F29984B9CE}" destId="{55B7CD71-5871-401E-8474-131A3A8D0D74}" srcOrd="4" destOrd="0" presId="urn:microsoft.com/office/officeart/2005/8/layout/process5"/>
    <dgm:cxn modelId="{EB58B654-0CE3-4F09-8BE8-4D0210F1A082}" type="presParOf" srcId="{DDE8F733-F38C-4921-A2BC-44F29984B9CE}" destId="{1709E40A-AF5A-473F-98B8-68C91429AFC2}" srcOrd="5" destOrd="0" presId="urn:microsoft.com/office/officeart/2005/8/layout/process5"/>
    <dgm:cxn modelId="{2C30C0DD-97BE-4235-8AC1-40BB63A307F9}" type="presParOf" srcId="{1709E40A-AF5A-473F-98B8-68C91429AFC2}" destId="{9EA8E996-4EA5-4F29-8137-726E56D9E1E7}" srcOrd="0" destOrd="0" presId="urn:microsoft.com/office/officeart/2005/8/layout/process5"/>
    <dgm:cxn modelId="{091F2C67-0701-404B-97F3-86986B64052B}" type="presParOf" srcId="{DDE8F733-F38C-4921-A2BC-44F29984B9CE}" destId="{5AD05AAD-BCAA-4047-AE45-2CE4BEF22052}" srcOrd="6" destOrd="0" presId="urn:microsoft.com/office/officeart/2005/8/layout/process5"/>
    <dgm:cxn modelId="{ECB28924-79C5-42EB-AEF2-A0FBE3C0A9A6}" type="presParOf" srcId="{DDE8F733-F38C-4921-A2BC-44F29984B9CE}" destId="{F86DB24D-DBDD-4E40-860B-2A69669B0DD6}" srcOrd="7" destOrd="0" presId="urn:microsoft.com/office/officeart/2005/8/layout/process5"/>
    <dgm:cxn modelId="{D544527A-6AF1-4923-A82A-01F2C0DEDDAE}" type="presParOf" srcId="{F86DB24D-DBDD-4E40-860B-2A69669B0DD6}" destId="{B0837376-68B9-4FDB-BD15-175F6003557A}" srcOrd="0" destOrd="0" presId="urn:microsoft.com/office/officeart/2005/8/layout/process5"/>
    <dgm:cxn modelId="{39ABC1AB-7D54-40DE-9D6F-2ABCFA83F767}" type="presParOf" srcId="{DDE8F733-F38C-4921-A2BC-44F29984B9CE}" destId="{0F4064E5-10AB-4A1C-A3BE-7F446903DEA9}" srcOrd="8" destOrd="0" presId="urn:microsoft.com/office/officeart/2005/8/layout/process5"/>
    <dgm:cxn modelId="{E03E8950-C872-4607-AD0C-D4573D56AF9E}" type="presParOf" srcId="{DDE8F733-F38C-4921-A2BC-44F29984B9CE}" destId="{5CCC7B75-02E2-40CF-8B8B-F267A2B894EA}" srcOrd="9" destOrd="0" presId="urn:microsoft.com/office/officeart/2005/8/layout/process5"/>
    <dgm:cxn modelId="{ACEACF16-A212-4309-A595-0518730E7EA3}" type="presParOf" srcId="{5CCC7B75-02E2-40CF-8B8B-F267A2B894EA}" destId="{53620F05-C5C3-4DDE-A738-226D55D47DE5}" srcOrd="0" destOrd="0" presId="urn:microsoft.com/office/officeart/2005/8/layout/process5"/>
    <dgm:cxn modelId="{23BBA019-0C80-4227-8DFB-2608CC6C0C4C}" type="presParOf" srcId="{DDE8F733-F38C-4921-A2BC-44F29984B9CE}" destId="{FB15738F-0EF1-422A-9FE4-7E62F4E291B4}" srcOrd="10" destOrd="0" presId="urn:microsoft.com/office/officeart/2005/8/layout/process5"/>
    <dgm:cxn modelId="{CF8A5400-2B4B-431E-BCDA-C24E15273C54}" type="presParOf" srcId="{DDE8F733-F38C-4921-A2BC-44F29984B9CE}" destId="{65023D62-DD7D-47F5-8859-43990057AACA}" srcOrd="11" destOrd="0" presId="urn:microsoft.com/office/officeart/2005/8/layout/process5"/>
    <dgm:cxn modelId="{05517BF6-9EF0-49EE-810A-D045DD8856AE}" type="presParOf" srcId="{65023D62-DD7D-47F5-8859-43990057AACA}" destId="{0490CDA6-272B-433B-A30B-182E5CC8564B}" srcOrd="0" destOrd="0" presId="urn:microsoft.com/office/officeart/2005/8/layout/process5"/>
    <dgm:cxn modelId="{5CB63C12-CD05-465D-B40B-7C8AE3469771}" type="presParOf" srcId="{DDE8F733-F38C-4921-A2BC-44F29984B9CE}" destId="{C3B0C4E5-9F01-43AF-8627-24023093CB91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79D8F-7126-4580-BC6F-DAC16B8803A1}">
      <dsp:nvSpPr>
        <dsp:cNvPr id="0" name=""/>
        <dsp:cNvSpPr/>
      </dsp:nvSpPr>
      <dsp:spPr>
        <a:xfrm>
          <a:off x="78878" y="496"/>
          <a:ext cx="1562695" cy="937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kern="1200" dirty="0"/>
            <a:t>1. </a:t>
          </a:r>
          <a:r>
            <a:rPr lang="ko-KR" altLang="en-US" sz="1000" kern="1200" dirty="0"/>
            <a:t>접수 확인 및 담당자 배정</a:t>
          </a:r>
        </a:p>
      </dsp:txBody>
      <dsp:txXfrm>
        <a:off x="106340" y="27958"/>
        <a:ext cx="1507771" cy="882693"/>
      </dsp:txXfrm>
    </dsp:sp>
    <dsp:sp modelId="{324B60E4-66F8-453B-A6F4-0D5F92F4B02A}">
      <dsp:nvSpPr>
        <dsp:cNvPr id="0" name=""/>
        <dsp:cNvSpPr/>
      </dsp:nvSpPr>
      <dsp:spPr>
        <a:xfrm>
          <a:off x="1779091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/>
        </a:p>
      </dsp:txBody>
      <dsp:txXfrm>
        <a:off x="1779091" y="353040"/>
        <a:ext cx="231904" cy="232528"/>
      </dsp:txXfrm>
    </dsp:sp>
    <dsp:sp modelId="{96709DB2-7D9C-45B4-A6C5-0BC3C842BB79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kern="1200" dirty="0"/>
            <a:t>2. </a:t>
          </a:r>
          <a:r>
            <a:rPr lang="ko-KR" altLang="en-US" sz="1000" kern="1200" dirty="0"/>
            <a:t>재해자 및 사업장 조사</a:t>
          </a:r>
        </a:p>
      </dsp:txBody>
      <dsp:txXfrm>
        <a:off x="2294114" y="27958"/>
        <a:ext cx="1507771" cy="882693"/>
      </dsp:txXfrm>
    </dsp:sp>
    <dsp:sp modelId="{3E02C327-67DA-4BFA-82C7-0D1C7AAC4CDC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/>
        </a:p>
      </dsp:txBody>
      <dsp:txXfrm>
        <a:off x="3966864" y="353040"/>
        <a:ext cx="231904" cy="232528"/>
      </dsp:txXfrm>
    </dsp:sp>
    <dsp:sp modelId="{55B7CD71-5871-401E-8474-131A3A8D0D74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kern="1200" dirty="0"/>
            <a:t>3. </a:t>
          </a:r>
          <a:r>
            <a:rPr lang="ko-KR" altLang="en-US" sz="1000" kern="1200" dirty="0"/>
            <a:t>추가 필요 조사 진행</a:t>
          </a:r>
        </a:p>
      </dsp:txBody>
      <dsp:txXfrm>
        <a:off x="4481887" y="27958"/>
        <a:ext cx="1507771" cy="882693"/>
      </dsp:txXfrm>
    </dsp:sp>
    <dsp:sp modelId="{1709E40A-AF5A-473F-98B8-68C91429AFC2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/>
        </a:p>
      </dsp:txBody>
      <dsp:txXfrm rot="-5400000">
        <a:off x="5119509" y="1075630"/>
        <a:ext cx="232528" cy="231904"/>
      </dsp:txXfrm>
    </dsp:sp>
    <dsp:sp modelId="{5AD05AAD-BCAA-4047-AE45-2CE4BEF22052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kern="1200" dirty="0"/>
            <a:t>4. </a:t>
          </a:r>
          <a:r>
            <a:rPr lang="ko-KR" altLang="en-US" sz="1000" kern="1200" dirty="0"/>
            <a:t>업무상 질병 판정</a:t>
          </a:r>
          <a:endParaRPr lang="en-US" altLang="ko-KR" sz="1000" kern="1200" dirty="0"/>
        </a:p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위원회 상정</a:t>
          </a:r>
          <a:endParaRPr lang="en-US" altLang="ko-KR" sz="1000" kern="1200" dirty="0"/>
        </a:p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kern="1200" dirty="0"/>
            <a:t>(</a:t>
          </a:r>
          <a:r>
            <a:rPr lang="ko-KR" altLang="en-US" sz="1000" kern="1200" dirty="0"/>
            <a:t>질병일 경우</a:t>
          </a:r>
          <a:r>
            <a:rPr lang="en-US" altLang="ko-KR" sz="1000" kern="1200" dirty="0"/>
            <a:t>)</a:t>
          </a:r>
          <a:endParaRPr lang="ko-KR" altLang="en-US" sz="1000" kern="1200" dirty="0"/>
        </a:p>
      </dsp:txBody>
      <dsp:txXfrm>
        <a:off x="4481887" y="1590653"/>
        <a:ext cx="1507771" cy="882693"/>
      </dsp:txXfrm>
    </dsp:sp>
    <dsp:sp modelId="{F86DB24D-DBDD-4E40-860B-2A69669B0DD6}">
      <dsp:nvSpPr>
        <dsp:cNvPr id="0" name=""/>
        <dsp:cNvSpPr/>
      </dsp:nvSpPr>
      <dsp:spPr>
        <a:xfrm rot="10800000">
          <a:off x="3985617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/>
        </a:p>
      </dsp:txBody>
      <dsp:txXfrm rot="10800000">
        <a:off x="4085004" y="1915735"/>
        <a:ext cx="231904" cy="232528"/>
      </dsp:txXfrm>
    </dsp:sp>
    <dsp:sp modelId="{0F4064E5-10AB-4A1C-A3BE-7F446903DEA9}">
      <dsp:nvSpPr>
        <dsp:cNvPr id="0" name=""/>
        <dsp:cNvSpPr/>
      </dsp:nvSpPr>
      <dsp:spPr>
        <a:xfrm>
          <a:off x="2266652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kern="1200" dirty="0"/>
            <a:t>5. </a:t>
          </a:r>
          <a:r>
            <a:rPr lang="ko-KR" altLang="en-US" sz="1000" kern="1200" dirty="0"/>
            <a:t>심의 결과 </a:t>
          </a:r>
          <a:endParaRPr lang="en-US" altLang="ko-KR" sz="1000" kern="1200" dirty="0"/>
        </a:p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해당 공단 지사에 통보</a:t>
          </a:r>
        </a:p>
      </dsp:txBody>
      <dsp:txXfrm>
        <a:off x="2294114" y="1590653"/>
        <a:ext cx="1507771" cy="882693"/>
      </dsp:txXfrm>
    </dsp:sp>
    <dsp:sp modelId="{5CCC7B75-02E2-40CF-8B8B-F267A2B894EA}">
      <dsp:nvSpPr>
        <dsp:cNvPr id="0" name=""/>
        <dsp:cNvSpPr/>
      </dsp:nvSpPr>
      <dsp:spPr>
        <a:xfrm rot="10800000">
          <a:off x="1797843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/>
        </a:p>
      </dsp:txBody>
      <dsp:txXfrm rot="10800000">
        <a:off x="1897230" y="1915735"/>
        <a:ext cx="231904" cy="232528"/>
      </dsp:txXfrm>
    </dsp:sp>
    <dsp:sp modelId="{FB15738F-0EF1-422A-9FE4-7E62F4E291B4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kern="1200" dirty="0"/>
            <a:t>6. </a:t>
          </a:r>
          <a:r>
            <a:rPr lang="ko-KR" altLang="en-US" sz="1000" kern="1200" dirty="0"/>
            <a:t>평균임금 산정 및 </a:t>
          </a:r>
          <a:endParaRPr lang="en-US" altLang="ko-KR" sz="1000" kern="1200" dirty="0"/>
        </a:p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당사자 통보</a:t>
          </a:r>
          <a:r>
            <a:rPr lang="en-US" altLang="ko-KR" sz="1000" kern="1200" dirty="0"/>
            <a:t> </a:t>
          </a:r>
          <a:endParaRPr lang="ko-KR" altLang="en-US" sz="1000" kern="1200" dirty="0"/>
        </a:p>
      </dsp:txBody>
      <dsp:txXfrm>
        <a:off x="106340" y="1590653"/>
        <a:ext cx="1507771" cy="882693"/>
      </dsp:txXfrm>
    </dsp:sp>
    <dsp:sp modelId="{65023D62-DD7D-47F5-8859-43990057AACA}">
      <dsp:nvSpPr>
        <dsp:cNvPr id="0" name=""/>
        <dsp:cNvSpPr/>
      </dsp:nvSpPr>
      <dsp:spPr>
        <a:xfrm rot="5400000">
          <a:off x="694580" y="2610197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/>
        </a:p>
      </dsp:txBody>
      <dsp:txXfrm rot="-5400000">
        <a:off x="743962" y="2638326"/>
        <a:ext cx="232528" cy="231904"/>
      </dsp:txXfrm>
    </dsp:sp>
    <dsp:sp modelId="{C3B0C4E5-9F01-43AF-8627-24023093CB91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00" kern="1200" dirty="0"/>
            <a:t>7. </a:t>
          </a:r>
          <a:r>
            <a:rPr lang="ko-KR" altLang="en-US" sz="1000" kern="1200" dirty="0"/>
            <a:t>보험급여 지급</a:t>
          </a:r>
        </a:p>
      </dsp:txBody>
      <dsp:txXfrm>
        <a:off x="106340" y="3153348"/>
        <a:ext cx="1507771" cy="882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72CA-E3B6-4143-9D15-A54F8336007E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D77D-0D29-491D-A562-22388DDC39A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F1BE-1530-4E51-AE41-8727426D4234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62E6-6273-404B-9657-48FD6A1A38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1EDA-B0DE-429C-BFC5-6E06D4178926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E4AB-979F-4ACC-ADB4-D0202BB9F5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827F-9300-4BF9-B9D9-FEC534D44AFB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6349-90A4-4F2B-9D22-78DAF62CDE3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C331-7798-4851-95FD-CF98D9C16539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BBD0-73B1-4F3C-9C62-97C22FDC412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139F-5754-4FBE-A522-AB1D490AC3D9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8529-AD4F-4A80-8FF6-C386EDED78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A049-0278-4DEC-9F3F-2563E7305DEB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CC12-58FA-4B6D-BF6A-7E0737449C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89A3-5B54-487C-BD8A-F4589BA8A3EE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7632-D136-4C75-B195-DEED1164F06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FDBF-5F51-42B2-8CC2-6381C023EB27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CF80-A6D3-4D65-B945-F108C251DA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B56F-9833-489F-B6D5-C05C37DB3C42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0835-566F-4B28-9494-EBBF909FF9D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6584-9CF9-43C2-B2AA-691922274F6B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7722-3852-4B82-A5C5-44BCDC677D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0C1542-3093-4990-B705-1036DC50058F}" type="datetimeFigureOut">
              <a:rPr lang="ko-KR" altLang="en-US"/>
              <a:pPr>
                <a:defRPr/>
              </a:pPr>
              <a:t>2022-09-03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49A1BC-FB07-4586-96C5-6E635B31DB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kr/url?sa=i&amp;rct=j&amp;q=&amp;esrc=s&amp;source=images&amp;cd=&amp;cad=rja&amp;uact=8&amp;ved=0ahUKEwiz5o2m64rMAhXEi5QKHaZ-C-EQjRwIBw&amp;url=http://pastapapa.tistory.com/entry/%EA%B0%90%EC%A0%95-%EB%85%B8%EB%8F%99%EC%9E%90&amp;psig=AFQjCNFvDXV-IDnEFvbnuGEOCQAhCOTJWA&amp;ust=1460610188468515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그림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0"/>
            <a:ext cx="6224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1045204"/>
            <a:ext cx="6011863" cy="117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산업재해보상보험법</a:t>
            </a:r>
            <a:endParaRPr lang="en-US" altLang="ko-KR" sz="2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</a:t>
            </a:r>
            <a:endParaRPr lang="en-US" altLang="ko-KR" sz="2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4463" y="2896011"/>
            <a:ext cx="5651500" cy="295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latinLnBrk="0" hangingPunct="0">
              <a:lnSpc>
                <a:spcPct val="15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공인노무사</a:t>
            </a:r>
            <a:endParaRPr lang="en-US" altLang="ko-KR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5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산업안전지도사 배연직</a:t>
            </a:r>
            <a:endParaRPr lang="ko-KR" altLang="en-US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50000"/>
              </a:lnSpc>
            </a:pP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50000"/>
              </a:lnSpc>
            </a:pP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근로복지공단 업무상질병 판정위원</a:t>
            </a: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50000"/>
              </a:lnSpc>
            </a:pP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한국공인노무사회 산재포럼 회원</a:t>
            </a: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50000"/>
              </a:lnSpc>
            </a:pP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한국노총 서울지역본부 법률자문 노무사</a:t>
            </a: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50000"/>
              </a:lnSpc>
            </a:pP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서울특별시청 노동조합 법률자문위원</a:t>
            </a: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50000"/>
              </a:lnSpc>
            </a:pP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서울고용노동청 서부지청 노사민정위원</a:t>
            </a: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3318" name="그림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2213" y="44450"/>
            <a:ext cx="217963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오디오 1">
            <a:hlinkClick r:id="" action="ppaction://media"/>
            <a:extLst>
              <a:ext uri="{FF2B5EF4-FFF2-40B4-BE49-F238E27FC236}">
                <a16:creationId xmlns:a16="http://schemas.microsoft.com/office/drawing/2014/main" id="{A28644CE-4B88-4506-97C6-DC9E27F49B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"/>
    </mc:Choice>
    <mc:Fallback>
      <p:transition spd="slow" advTm="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장해연금 및 상병보상연금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74167"/>
              </p:ext>
            </p:extLst>
          </p:nvPr>
        </p:nvGraphicFramePr>
        <p:xfrm>
          <a:off x="539750" y="1109663"/>
          <a:ext cx="7992890" cy="20091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9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종류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소멸시효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신청기관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장해급여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치유 후 노동력 상실에 대한 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일실 소득 보전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치유일로부터 </a:t>
                      </a:r>
                      <a:r>
                        <a:rPr lang="en-US" altLang="ko-KR" sz="1200" u="sng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u="sng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치유</a:t>
                      </a:r>
                      <a:r>
                        <a:rPr lang="ko-KR" altLang="en-US" sz="16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당시 </a:t>
                      </a:r>
                      <a:endParaRPr lang="en-US" altLang="ko-KR" sz="160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관할 </a:t>
                      </a:r>
                      <a:endParaRPr lang="en-US" altLang="ko-KR" sz="160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근로복지공단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상병보상연금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</a:t>
                      </a:r>
                      <a:r>
                        <a:rPr lang="ko-KR" altLang="en-US" sz="12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시작한지 </a:t>
                      </a:r>
                      <a:r>
                        <a:rPr lang="en-US" altLang="ko-KR" sz="1200" u="sng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</a:t>
                      </a:r>
                      <a:r>
                        <a:rPr lang="ko-KR" altLang="en-US" sz="1200" u="sng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년이 지난 후에도 </a:t>
                      </a:r>
                      <a:endParaRPr lang="en-US" altLang="ko-KR" sz="1200" u="sng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latinLnBrk="1"/>
                      <a:r>
                        <a:rPr lang="ko-KR" altLang="en-US" sz="12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호전되지 아니할 것</a:t>
                      </a:r>
                      <a:endParaRPr lang="en-US" altLang="ko-KR" sz="120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latinLnBrk="1"/>
                      <a:endParaRPr lang="en-US" altLang="ko-KR" sz="120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05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치유되지 아니할 것</a:t>
                      </a:r>
                      <a:endParaRPr lang="en-US" altLang="ko-KR" sz="105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05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중증요양상태등급이 </a:t>
                      </a:r>
                      <a:r>
                        <a:rPr lang="en-US" altLang="ko-KR" sz="105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1~3</a:t>
                      </a:r>
                      <a:r>
                        <a:rPr lang="ko-KR" altLang="en-US" sz="105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등급</a:t>
                      </a:r>
                      <a:endParaRPr lang="en-US" altLang="ko-KR" sz="105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05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요양으로 취업하지 못할 것</a:t>
                      </a:r>
                      <a:endParaRPr lang="en-US" altLang="ko-KR" sz="105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중증요양상태가 </a:t>
                      </a:r>
                      <a:endParaRPr lang="en-US" altLang="ko-KR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발생한 날 지급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7850" y="3429000"/>
            <a:ext cx="799306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◉주의점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장해급여는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1~14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급으로 구성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/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장해급여 지급 시 요양급여 중단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장해급여와 상병보상연금 중복 지급 불가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상병보상연금은 요양 중으로 요양급여 계속 지급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상병보상연금 신청은 주치의 및 공단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자문의가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결정 시 지급됨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(4) </a:t>
            </a:r>
            <a:r>
              <a:rPr kumimoji="0"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간병비와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간병급여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59881"/>
              </p:ext>
            </p:extLst>
          </p:nvPr>
        </p:nvGraphicFramePr>
        <p:xfrm>
          <a:off x="539750" y="1397000"/>
          <a:ext cx="7992890" cy="134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종류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소멸시효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신청기관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간병료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 중 간병이 필요하다고 인정되는 경우 지급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산재 인정 후 </a:t>
                      </a: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사업장관할 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근로복지공단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간병급여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치료 종결 후 의학적으로 상시 또는 수시 간병이 필요할 경우 지급</a:t>
                      </a:r>
                      <a:endParaRPr lang="en-US" altLang="ko-KR" sz="105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치료 종결 후 </a:t>
                      </a: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7850" y="3213100"/>
            <a:ext cx="799306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◉주의점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간병료와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간병급여는 지급 기준이 정해져 있음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.(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실비 모두 지급 되지 않음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가족이 간병을 해도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간병료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간병급여가 지급됨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요양비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청구 시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간병료는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함께 청구 해야 함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(5) </a:t>
            </a:r>
            <a:r>
              <a:rPr kumimoji="0"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재요양과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추가 상병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61045"/>
              </p:ext>
            </p:extLst>
          </p:nvPr>
        </p:nvGraphicFramePr>
        <p:xfrm>
          <a:off x="539750" y="1397000"/>
          <a:ext cx="7992890" cy="1407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종류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소멸시효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신청기관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재요양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치료 종결 후 재해 당시 사고 및 질병으로 인한 상태가 재발했을 경우 지급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재요양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진단 후 </a:t>
                      </a:r>
                      <a:endParaRPr lang="en-US" altLang="ko-KR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사업장관할 근로복지공단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추가상병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재해 당시 사고로 인하여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</a:t>
                      </a:r>
                      <a:r>
                        <a:rPr lang="en-US" altLang="ko-KR" sz="14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r>
                        <a:rPr lang="ko-KR" altLang="en-US" sz="14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다른 질병이 발생했을 경우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치료 종결 후 </a:t>
                      </a: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5" name="TextBox 8"/>
          <p:cNvSpPr txBox="1">
            <a:spLocks noChangeArrowheads="1"/>
          </p:cNvSpPr>
          <p:nvPr/>
        </p:nvSpPr>
        <p:spPr bwMode="auto">
          <a:xfrm>
            <a:off x="539750" y="3740150"/>
            <a:ext cx="79930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◉주의점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재요양의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경우 휴업급여 지급 될 수 있음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85750" indent="-285750">
              <a:buFontTx/>
              <a:buChar char="-"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장해급여를 받은 자가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재요양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종결 후 상태가 악화되면 장해등급을 재판정 함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(6)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490663"/>
            <a:ext cx="8135938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산재법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상 진폐</a:t>
            </a: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진폐예방법에 규정된 진폐증과 다름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진폐로 인정하는 분진 작업은 총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25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 업무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(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암석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광업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공업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시멘트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유리섬유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곡물분쇄 등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공단 본부 진폐심사위원회에서 결정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보상 </a:t>
            </a: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진폐보상연금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기초연금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+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진폐장해연금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진폐유족연금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5608" name="TextBox 3"/>
          <p:cNvSpPr txBox="1">
            <a:spLocks noChangeArrowheads="1"/>
          </p:cNvSpPr>
          <p:nvPr/>
        </p:nvSpPr>
        <p:spPr bwMode="auto">
          <a:xfrm>
            <a:off x="385763" y="847725"/>
            <a:ext cx="799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진폐란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눈에 보이지 않은 미세먼지가 기관지로 들어가 폐에 쌓여 굳는 질병</a:t>
            </a:r>
          </a:p>
        </p:txBody>
      </p:sp>
      <p:pic>
        <p:nvPicPr>
          <p:cNvPr id="25609" name="Picture 2" descr="진폐에 대한 이미지 검색결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490663"/>
            <a:ext cx="3475038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(7)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소멸시효에 대한 산재법과 판례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1340768"/>
            <a:ext cx="8562975" cy="170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9087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◉ </a:t>
            </a:r>
            <a:r>
              <a:rPr lang="ko-KR" altLang="en-US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산재법상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소멸 시효 규정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3356992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2018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월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12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 이전 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모든 보험급여에 대한 청구권은 소멸시효가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년이었음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2018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월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12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 이후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장해급여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유족급여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장의비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진폐보상연금 및 진폐유족연금은 소멸시효가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 밖에 보험급여 청구권 소멸시효는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년으로 유지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155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(7)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소멸시효에 대한 산재법과 판례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◉ 판례의 소멸시효에 대한 입장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소멸시효 중단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1.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보험급여 지급사유 발생일 이후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내에 공단에 산재보험급여를 청구하면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청구일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 시효가 중단된다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 경우 최초 청구에 대한 </a:t>
            </a:r>
            <a:r>
              <a:rPr lang="ko-KR" altLang="en-US" sz="20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부지급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처분 등과 같이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청구에 대한 공단의 결정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 있은 날 다시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년의 시효가 진행된다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공단의 결정에 대하여 행정소송을 제기하지 않았다고 하더라도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청구일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 발생한 시효중단의 효력은 계속 유지된다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따라서 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최초 청구에 대한 공단의 </a:t>
            </a:r>
            <a:r>
              <a:rPr lang="ko-KR" altLang="en-US" sz="2000" b="1" u="sng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부지급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처분일로부터 </a:t>
            </a:r>
            <a:r>
              <a:rPr lang="en-US" altLang="ko-KR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년이 지나지 않았다면 다시 청구할 수 있다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(2017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두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49119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판결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.</a:t>
            </a:r>
            <a:b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</a:br>
            <a:b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</a:b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</a:t>
            </a:r>
            <a:r>
              <a:rPr lang="ko-KR" altLang="en-US" sz="20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산재법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제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111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조에 따라 공단의 결정에 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대한 심사 및 재심사 청구는 민법상 재판상 청구로 보므로 </a:t>
            </a:r>
            <a:r>
              <a:rPr lang="en-US" altLang="ko-KR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심사 및 재심사 </a:t>
            </a:r>
            <a:r>
              <a:rPr lang="ko-KR" altLang="en-US" sz="2000" b="1" u="sng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청구일에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다시 소멸시효가 중단</a:t>
            </a:r>
            <a:r>
              <a:rPr lang="en-US" altLang="ko-KR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된다</a:t>
            </a:r>
            <a:r>
              <a:rPr lang="en-US" altLang="ko-KR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심사 및 재심사 청구가 기각되어 행정소송을 제기하면 심사 및 재심사청구로 인한 시효중단 효력이 유지된다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55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(7)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소멸시효에 대한 산재법과 판례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◉ 판례의 소멸시효에 대한 입장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소멸시효 중단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3.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그런데 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심사 및 재심사 기각 결정에 대하여 행정소송을 제기하지 않으면 심사 및 재심사 청구로 인한 시효 중단의 효력이 발생하지 않는다</a:t>
            </a:r>
            <a:r>
              <a:rPr lang="en-US" altLang="ko-KR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그러나 이러한 경우에도 최초 보험급여 </a:t>
            </a:r>
            <a:r>
              <a:rPr lang="ko-KR" altLang="en-US" sz="2000" b="1" u="sng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청구일에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발생한 시효중단의 효력은 그대로 유지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되므로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위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번과 마찬가지로 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최초 청구에 대한 공단의 </a:t>
            </a:r>
            <a:r>
              <a:rPr lang="ko-KR" altLang="en-US" sz="2000" b="1" u="sng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부지급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처분일로부터 </a:t>
            </a:r>
            <a:r>
              <a:rPr lang="en-US" altLang="ko-KR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년이 지나지 않았다면 다시 청구할 수 있다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(2015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두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39897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판결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).</a:t>
            </a:r>
            <a:b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</a:br>
            <a:b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</a:b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4.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한편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최초 상병으로 인한 치유상태가 되어 장해급여 청구권이 발생했다고 하더라도 추가상병에 대한 공단의 업무상 질병 승인이 있었다면 이는 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추가상병 뿐만 아니라 최초상병에 대한 장해급여청구권까지도 </a:t>
            </a:r>
            <a:r>
              <a:rPr lang="en-US" altLang="ko-KR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채무승인</a:t>
            </a:r>
            <a:r>
              <a:rPr lang="en-US" altLang="ko-KR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</a:t>
            </a:r>
            <a:r>
              <a:rPr lang="ko-KR" altLang="en-US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 것으로 보아야 한다</a:t>
            </a:r>
            <a:r>
              <a:rPr lang="en-US" altLang="ko-KR" sz="2000" b="1" u="sng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따라서 민법에 따라 채무 승인은 시효중단의 효력이 있으므로 최초 상병에 대한 치유상태로부터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년이 지났다고 하더라도 채무승인일로부터 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이내라면 장해급여를 청구할 수 있다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(2015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두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39897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판결</a:t>
            </a: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).</a:t>
            </a:r>
            <a:endParaRPr lang="ko-KR" altLang="en-US" sz="20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329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207168" y="2852936"/>
            <a:ext cx="8732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3. </a:t>
            </a:r>
            <a:r>
              <a:rPr kumimoji="0"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 청구 방법과 절차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(1) </a:t>
            </a:r>
            <a:r>
              <a:rPr kumimoji="0"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준비서류</a:t>
            </a:r>
          </a:p>
        </p:txBody>
      </p:sp>
      <p:sp>
        <p:nvSpPr>
          <p:cNvPr id="27655" name="TextBox 3"/>
          <p:cNvSpPr txBox="1">
            <a:spLocks noChangeArrowheads="1"/>
          </p:cNvSpPr>
          <p:nvPr/>
        </p:nvSpPr>
        <p:spPr bwMode="auto">
          <a:xfrm>
            <a:off x="385763" y="847725"/>
            <a:ext cx="7993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공통 준비서류</a:t>
            </a:r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사고</a:t>
            </a:r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질병</a:t>
            </a:r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-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사업장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75838"/>
              </p:ext>
            </p:extLst>
          </p:nvPr>
        </p:nvGraphicFramePr>
        <p:xfrm>
          <a:off x="539750" y="1397000"/>
          <a:ext cx="8208912" cy="33375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9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필요서류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발급기관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1.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근로계약서 및 임금관련 서류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인사기록카드 및 업무 </a:t>
                      </a:r>
                      <a:r>
                        <a:rPr lang="ko-KR" altLang="en-US" sz="16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분장표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</a:t>
                      </a:r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년간 출근부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4.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도급계약서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도급일 경우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5.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업무시간 </a:t>
                      </a:r>
                      <a:r>
                        <a:rPr lang="ko-KR" altLang="en-US" sz="16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확인원</a:t>
                      </a:r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및 근거서류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6.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가해자의 인적 사항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타인의 과실로 인한 재해일 경우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7.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목격자 진술서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8.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기타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질병인 경우</a:t>
                      </a:r>
                      <a:r>
                        <a:rPr lang="en-US" altLang="ko-KR" sz="16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r>
                        <a:rPr lang="ko-KR" altLang="en-US" sz="16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상황에 따라 필요서류 추가 필요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준비서류</a:t>
            </a: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385763" y="847725"/>
            <a:ext cx="7993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공통 준비서류</a:t>
            </a:r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사고</a:t>
            </a:r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질병</a:t>
            </a:r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–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재해자 및 유족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16642"/>
              </p:ext>
            </p:extLst>
          </p:nvPr>
        </p:nvGraphicFramePr>
        <p:xfrm>
          <a:off x="539750" y="1397000"/>
          <a:ext cx="8208912" cy="3779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47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필요서류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발급기관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1.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사망진단서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사체검안서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부검자료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사망진단서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사체검안서 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–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병원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부검자료 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–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경찰서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건강검진자료 및 건강보험 요양급여내역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검진자료 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– 5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 치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요양급여내역 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</a:t>
                      </a:r>
                      <a:r>
                        <a:rPr lang="en-US" altLang="ko-KR" sz="14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10</a:t>
                      </a:r>
                      <a:r>
                        <a:rPr lang="ko-KR" altLang="en-US" sz="14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 치</a:t>
                      </a:r>
                      <a:endParaRPr lang="ko-KR" altLang="en-US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사건사고발생증명원</a:t>
                      </a:r>
                      <a:endParaRPr lang="ko-KR" altLang="en-US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해당경찰서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4.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응급구조증명원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구급활동일지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소방서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(www.open.or.kr)</a:t>
                      </a:r>
                      <a:endParaRPr lang="ko-KR" altLang="en-US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5.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수급권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관련 자료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주민등록 등∙초본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수급권자등본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기본증명서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</a:p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가족관계증명서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혼인관계증명서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6.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계좌사본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산재 신청인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7.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합의서 및 합의금 수령내역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사업주와 합의를 한 경우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8.</a:t>
                      </a:r>
                      <a:r>
                        <a:rPr lang="en-US" altLang="ko-KR" sz="16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endParaRPr lang="ko-KR" altLang="en-US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보험금 수령내역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요청 할 경우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그림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6224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4463" y="1048507"/>
            <a:ext cx="6443662" cy="44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latinLnBrk="0" hangingPunct="0">
              <a:lnSpc>
                <a:spcPct val="130000"/>
              </a:lnSpc>
            </a:pPr>
            <a:r>
              <a:rPr lang="ko-KR" altLang="en-US" sz="2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강의 목차</a:t>
            </a:r>
          </a:p>
          <a:p>
            <a:pPr algn="just" eaLnBrk="0" latinLnBrk="0" hangingPunct="0">
              <a:lnSpc>
                <a:spcPct val="130000"/>
              </a:lnSpc>
            </a:pPr>
            <a:endParaRPr lang="ko-KR" altLang="en-US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30000"/>
              </a:lnSpc>
            </a:pPr>
            <a:r>
              <a:rPr lang="en-US" altLang="ko-KR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 </a:t>
            </a: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 </a:t>
            </a:r>
            <a:r>
              <a:rPr lang="en-US" altLang="ko-KR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 </a:t>
            </a: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 산업재해보상보험법이란 무엇인가</a:t>
            </a:r>
            <a:r>
              <a:rPr lang="en-US" altLang="ko-KR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?&gt;</a:t>
            </a:r>
          </a:p>
          <a:p>
            <a:pPr algn="just" eaLnBrk="0" latinLnBrk="0" hangingPunct="0">
              <a:lnSpc>
                <a:spcPct val="130000"/>
              </a:lnSpc>
            </a:pP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30000"/>
              </a:lnSpc>
              <a:buFontTx/>
              <a:buAutoNum type="arabicPeriod"/>
            </a:pP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산업안전</a:t>
            </a:r>
            <a:r>
              <a:rPr lang="en-US" altLang="ko-KR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산재보상의 의미</a:t>
            </a:r>
            <a:r>
              <a:rPr lang="en-US" altLang="ko-KR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</a:p>
          <a:p>
            <a:pPr algn="just" eaLnBrk="0" latinLnBrk="0" hangingPunct="0">
              <a:lnSpc>
                <a:spcPct val="130000"/>
              </a:lnSpc>
              <a:buFontTx/>
              <a:buAutoNum type="arabicPeriod"/>
            </a:pPr>
            <a:r>
              <a:rPr lang="ko-KR" altLang="en-US" sz="1500" b="1" dirty="0" err="1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산재법</a:t>
            </a: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상 보험급여의 종류</a:t>
            </a: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30000"/>
              </a:lnSpc>
              <a:buFontTx/>
              <a:buAutoNum type="arabicPeriod"/>
            </a:pP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 청구방법</a:t>
            </a: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30000"/>
              </a:lnSpc>
              <a:buFontTx/>
              <a:buAutoNum type="arabicPeriod"/>
            </a:pPr>
            <a:r>
              <a:rPr lang="ko-KR" altLang="en-US" sz="1500" b="1" dirty="0" err="1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산재보상의</a:t>
            </a: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내용</a:t>
            </a: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30000"/>
              </a:lnSpc>
            </a:pP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30000"/>
              </a:lnSpc>
            </a:pPr>
            <a:r>
              <a:rPr lang="en-US" altLang="ko-KR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 </a:t>
            </a: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</a:t>
            </a:r>
            <a:r>
              <a:rPr lang="en-US" altLang="ko-KR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 업무상 질병</a:t>
            </a:r>
            <a:r>
              <a:rPr lang="en-US" altLang="ko-KR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?&gt; </a:t>
            </a:r>
          </a:p>
          <a:p>
            <a:pPr algn="just" eaLnBrk="0" latinLnBrk="0" hangingPunct="0">
              <a:lnSpc>
                <a:spcPct val="130000"/>
              </a:lnSpc>
            </a:pPr>
            <a:r>
              <a:rPr lang="en-US" altLang="ko-KR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1.</a:t>
            </a: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질병의 종류와 인정기준</a:t>
            </a: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30000"/>
              </a:lnSpc>
              <a:buFontTx/>
              <a:buAutoNum type="arabicPeriod" startAt="2"/>
            </a:pPr>
            <a:r>
              <a:rPr lang="ko-KR" altLang="en-US" sz="1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산재보험과 다른 보상과의 관계</a:t>
            </a: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30000"/>
              </a:lnSpc>
              <a:buFontTx/>
              <a:buAutoNum type="arabicPeriod" startAt="2"/>
            </a:pP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>
              <a:lnSpc>
                <a:spcPct val="130000"/>
              </a:lnSpc>
            </a:pPr>
            <a:endParaRPr lang="en-US" altLang="ko-KR" sz="1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4340" name="그림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425" y="2603500"/>
            <a:ext cx="12842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그림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235075"/>
            <a:ext cx="12842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그림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425" y="4979988"/>
            <a:ext cx="128428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맑은 고딕"/>
                <a:ea typeface="맑은 고딕"/>
              </a:rPr>
              <a:t>(1) </a:t>
            </a:r>
            <a:r>
              <a:rPr kumimoji="0" lang="ko-KR" altLang="en-US" sz="2000" b="1" dirty="0">
                <a:latin typeface="맑은 고딕"/>
                <a:ea typeface="맑은 고딕"/>
              </a:rPr>
              <a:t>준비서류</a:t>
            </a:r>
            <a:r>
              <a:rPr kumimoji="0" lang="en-US" altLang="ko-KR" sz="2000" b="1" dirty="0">
                <a:latin typeface="맑은 고딕"/>
                <a:ea typeface="맑은 고딕"/>
              </a:rPr>
              <a:t>(</a:t>
            </a:r>
            <a:r>
              <a:rPr kumimoji="0" lang="ko-KR" altLang="en-US" sz="2000" b="1" dirty="0">
                <a:latin typeface="맑은 고딕"/>
                <a:ea typeface="맑은 고딕"/>
              </a:rPr>
              <a:t>최초요양 신청서</a:t>
            </a:r>
            <a:r>
              <a:rPr kumimoji="0" lang="en-US" altLang="ko-KR" sz="2000" b="1" dirty="0">
                <a:latin typeface="맑은 고딕"/>
                <a:ea typeface="맑은 고딕"/>
              </a:rPr>
              <a:t>)- </a:t>
            </a:r>
            <a:r>
              <a:rPr kumimoji="0" lang="ko-KR" altLang="en-US" sz="2000" b="1" dirty="0">
                <a:latin typeface="맑은 고딕"/>
                <a:ea typeface="맑은 고딕"/>
              </a:rPr>
              <a:t>첨부</a:t>
            </a:r>
            <a:endParaRPr kumimoji="0" lang="ko-KR" altLang="en-US" sz="2000" b="1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9703" name="TextBox 3"/>
          <p:cNvSpPr txBox="1">
            <a:spLocks noChangeArrowheads="1"/>
          </p:cNvSpPr>
          <p:nvPr/>
        </p:nvSpPr>
        <p:spPr bwMode="auto">
          <a:xfrm>
            <a:off x="385763" y="847725"/>
            <a:ext cx="799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0" lang="ko-KR" altLang="en-US" sz="1600" b="1" dirty="0">
                <a:latin typeface="맑은 고딕"/>
                <a:ea typeface="맑은 고딕"/>
              </a:rPr>
              <a:t>공통 준비서류</a:t>
            </a:r>
            <a:r>
              <a:rPr kumimoji="0" lang="en-US" altLang="ko-KR" sz="1600" b="1" dirty="0">
                <a:latin typeface="맑은 고딕"/>
                <a:ea typeface="맑은 고딕"/>
              </a:rPr>
              <a:t>(</a:t>
            </a:r>
            <a:r>
              <a:rPr kumimoji="0" lang="ko-KR" altLang="en-US" sz="1600" b="1" dirty="0">
                <a:latin typeface="맑은 고딕"/>
                <a:ea typeface="맑은 고딕"/>
              </a:rPr>
              <a:t>업무상 사고</a:t>
            </a:r>
            <a:r>
              <a:rPr kumimoji="0" lang="en-US" altLang="ko-KR" sz="1600" b="1" dirty="0">
                <a:latin typeface="맑은 고딕"/>
                <a:ea typeface="맑은 고딕"/>
              </a:rPr>
              <a:t>, </a:t>
            </a:r>
            <a:r>
              <a:rPr kumimoji="0" lang="ko-KR" altLang="en-US" sz="1600" b="1" dirty="0">
                <a:latin typeface="맑은 고딕"/>
                <a:ea typeface="맑은 고딕"/>
              </a:rPr>
              <a:t>질병</a:t>
            </a:r>
            <a:r>
              <a:rPr kumimoji="0" lang="en-US" altLang="ko-KR" sz="1600" b="1" dirty="0">
                <a:latin typeface="맑은 고딕"/>
                <a:ea typeface="맑은 고딕"/>
              </a:rPr>
              <a:t>)</a:t>
            </a:r>
            <a:endParaRPr kumimoji="0" lang="ko-KR" altLang="en-US" sz="1600" b="1" dirty="0">
              <a:latin typeface="맑은 고딕"/>
              <a:ea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65555"/>
            <a:ext cx="3779570" cy="559244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294" y="750346"/>
            <a:ext cx="4226246" cy="60632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그림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그림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맑은 고딕"/>
                <a:ea typeface="맑은 고딕"/>
              </a:rPr>
              <a:t>(1) </a:t>
            </a:r>
            <a:r>
              <a:rPr kumimoji="0" lang="ko-KR" altLang="en-US" sz="2000" b="1" dirty="0">
                <a:latin typeface="맑은 고딕"/>
                <a:ea typeface="맑은 고딕"/>
              </a:rPr>
              <a:t>준비서류</a:t>
            </a:r>
            <a:r>
              <a:rPr kumimoji="0" lang="en-US" altLang="ko-KR" sz="2000" b="1" dirty="0">
                <a:latin typeface="맑은 고딕"/>
                <a:ea typeface="맑은 고딕"/>
              </a:rPr>
              <a:t>(</a:t>
            </a:r>
            <a:r>
              <a:rPr kumimoji="0" lang="ko-KR" altLang="en-US" sz="2000" b="1" dirty="0">
                <a:latin typeface="맑은 고딕"/>
                <a:ea typeface="맑은 고딕"/>
              </a:rPr>
              <a:t>최초요양 신청서</a:t>
            </a:r>
            <a:r>
              <a:rPr kumimoji="0" lang="en-US" altLang="ko-KR" sz="2000" b="1" dirty="0">
                <a:latin typeface="맑은 고딕"/>
                <a:ea typeface="맑은 고딕"/>
              </a:rPr>
              <a:t>)</a:t>
            </a:r>
            <a:endParaRPr kumimoji="0" lang="ko-KR" altLang="en-US" sz="2000" b="1" dirty="0">
              <a:latin typeface="HY동녘B" pitchFamily="18" charset="-127"/>
              <a:ea typeface="HY동녘B" pitchFamily="18" charset="-127"/>
            </a:endParaRPr>
          </a:p>
          <a:p>
            <a:endParaRPr kumimoji="0" lang="ko-KR" altLang="en-US" sz="2000" b="1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0727" name="TextBox 3"/>
          <p:cNvSpPr txBox="1">
            <a:spLocks noChangeArrowheads="1"/>
          </p:cNvSpPr>
          <p:nvPr/>
        </p:nvSpPr>
        <p:spPr bwMode="auto">
          <a:xfrm>
            <a:off x="385763" y="847725"/>
            <a:ext cx="799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0" lang="ko-KR" altLang="en-US" sz="1600" b="1">
                <a:latin typeface="맑은 고딕"/>
                <a:ea typeface="맑은 고딕"/>
              </a:rPr>
              <a:t>공통 준비서류</a:t>
            </a:r>
            <a:r>
              <a:rPr kumimoji="0" lang="en-US" altLang="ko-KR" sz="1600" b="1">
                <a:latin typeface="맑은 고딕"/>
                <a:ea typeface="맑은 고딕"/>
              </a:rPr>
              <a:t>(</a:t>
            </a:r>
            <a:r>
              <a:rPr kumimoji="0" lang="ko-KR" altLang="en-US" sz="1600" b="1">
                <a:latin typeface="맑은 고딕"/>
                <a:ea typeface="맑은 고딕"/>
              </a:rPr>
              <a:t>업무상 사고</a:t>
            </a:r>
            <a:r>
              <a:rPr kumimoji="0" lang="en-US" altLang="ko-KR" sz="1600" b="1">
                <a:latin typeface="맑은 고딕"/>
                <a:ea typeface="맑은 고딕"/>
              </a:rPr>
              <a:t>, </a:t>
            </a:r>
            <a:r>
              <a:rPr kumimoji="0" lang="ko-KR" altLang="en-US" sz="1600" b="1">
                <a:latin typeface="맑은 고딕"/>
                <a:ea typeface="맑은 고딕"/>
              </a:rPr>
              <a:t>질병</a:t>
            </a:r>
            <a:r>
              <a:rPr kumimoji="0" lang="en-US" altLang="ko-KR" sz="1600" b="1">
                <a:latin typeface="맑은 고딕"/>
                <a:ea typeface="맑은 고딕"/>
              </a:rPr>
              <a:t>)</a:t>
            </a:r>
            <a:endParaRPr kumimoji="0" lang="ko-KR" altLang="en-US" sz="1600" b="1">
              <a:latin typeface="맑은 고딕"/>
              <a:ea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62" y="1107855"/>
            <a:ext cx="4022221" cy="57427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344" y="809625"/>
            <a:ext cx="4114463" cy="598902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그림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그림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맑은 고딕"/>
                <a:ea typeface="맑은 고딕"/>
              </a:rPr>
              <a:t>(1) </a:t>
            </a:r>
            <a:r>
              <a:rPr kumimoji="0" lang="ko-KR" altLang="en-US" sz="2000" b="1" dirty="0">
                <a:latin typeface="맑은 고딕"/>
                <a:ea typeface="맑은 고딕"/>
              </a:rPr>
              <a:t>준비서류</a:t>
            </a:r>
            <a:r>
              <a:rPr kumimoji="0" lang="en-US" altLang="ko-KR" sz="2000" b="1" dirty="0">
                <a:latin typeface="맑은 고딕"/>
                <a:ea typeface="맑은 고딕"/>
              </a:rPr>
              <a:t>(</a:t>
            </a:r>
            <a:r>
              <a:rPr kumimoji="0" lang="ko-KR" altLang="en-US" sz="2000" b="1" dirty="0">
                <a:latin typeface="맑은 고딕"/>
                <a:ea typeface="맑은 고딕"/>
              </a:rPr>
              <a:t>유족급여 신청서</a:t>
            </a:r>
            <a:r>
              <a:rPr kumimoji="0" lang="en-US" altLang="ko-KR" sz="2000" b="1" dirty="0">
                <a:latin typeface="맑은 고딕"/>
                <a:ea typeface="맑은 고딕"/>
              </a:rPr>
              <a:t>)-</a:t>
            </a:r>
            <a:r>
              <a:rPr kumimoji="0" lang="ko-KR" altLang="en-US" sz="2000" b="1" dirty="0">
                <a:latin typeface="맑은 고딕"/>
                <a:ea typeface="맑은 고딕"/>
              </a:rPr>
              <a:t>첨부</a:t>
            </a:r>
            <a:endParaRPr kumimoji="0" lang="ko-KR" altLang="en-US" sz="2000" b="1" dirty="0">
              <a:latin typeface="HY동녘B" pitchFamily="18" charset="-127"/>
              <a:ea typeface="HY동녘B" pitchFamily="18" charset="-127"/>
            </a:endParaRPr>
          </a:p>
          <a:p>
            <a:endParaRPr kumimoji="0" lang="ko-KR" altLang="en-US" sz="2000" b="1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385763" y="847725"/>
            <a:ext cx="799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0" lang="ko-KR" altLang="en-US" sz="1600" b="1">
                <a:latin typeface="맑은 고딕"/>
                <a:ea typeface="맑은 고딕"/>
              </a:rPr>
              <a:t>공통 준비서류</a:t>
            </a:r>
            <a:r>
              <a:rPr kumimoji="0" lang="en-US" altLang="ko-KR" sz="1600" b="1">
                <a:latin typeface="맑은 고딕"/>
                <a:ea typeface="맑은 고딕"/>
              </a:rPr>
              <a:t>(</a:t>
            </a:r>
            <a:r>
              <a:rPr kumimoji="0" lang="ko-KR" altLang="en-US" sz="1600" b="1">
                <a:latin typeface="맑은 고딕"/>
                <a:ea typeface="맑은 고딕"/>
              </a:rPr>
              <a:t>업무상 사고</a:t>
            </a:r>
            <a:r>
              <a:rPr kumimoji="0" lang="en-US" altLang="ko-KR" sz="1600" b="1">
                <a:latin typeface="맑은 고딕"/>
                <a:ea typeface="맑은 고딕"/>
              </a:rPr>
              <a:t>, </a:t>
            </a:r>
            <a:r>
              <a:rPr kumimoji="0" lang="ko-KR" altLang="en-US" sz="1600" b="1">
                <a:latin typeface="맑은 고딕"/>
                <a:ea typeface="맑은 고딕"/>
              </a:rPr>
              <a:t>질병</a:t>
            </a:r>
            <a:r>
              <a:rPr kumimoji="0" lang="en-US" altLang="ko-KR" sz="1600" b="1">
                <a:latin typeface="맑은 고딕"/>
                <a:ea typeface="맑은 고딕"/>
              </a:rPr>
              <a:t>)</a:t>
            </a:r>
            <a:endParaRPr kumimoji="0" lang="ko-KR" altLang="en-US" sz="1600" b="1">
              <a:latin typeface="맑은 고딕"/>
              <a:ea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674" y="1185862"/>
            <a:ext cx="3897996" cy="56822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제출기관 및 신청방법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438" y="981075"/>
            <a:ext cx="786397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제출기관 </a:t>
            </a:r>
            <a:endParaRPr kumimoji="0"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사업장 주소를 관할 근로복지공단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건설업인 경우 건설현장 관할 근로복지공단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최초 및 유족 신청 후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/ </a:t>
            </a:r>
            <a:r>
              <a:rPr kumimoji="0" lang="ko-KR" altLang="en-US" sz="16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재요양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추가상병신청은 병원관할 근로복지공단으로 신청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신청방법</a:t>
            </a:r>
            <a:endParaRPr kumimoji="0"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필요서류 구비 후 우편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팩스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방문 접수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병원 원무과 산재담당자가 신청 대행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공인노무사 등 법률 전문가에 위임가능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3.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사건 접수 후 공단 담당자</a:t>
            </a:r>
            <a:endParaRPr kumimoji="0"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최초요양의 경우 주임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대리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과장급들의 담당자가 처리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유족사건은 차장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부장급들의 담당자가 처리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처리절차와 방법</a:t>
            </a: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414675978"/>
              </p:ext>
            </p:extLst>
          </p:nvPr>
        </p:nvGraphicFramePr>
        <p:xfrm>
          <a:off x="708248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2255838" y="1844675"/>
            <a:ext cx="7905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9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1</a:t>
            </a:r>
            <a:r>
              <a:rPr kumimoji="0" lang="ko-KR" altLang="en-US" sz="9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주일 소요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4500563" y="1844675"/>
            <a:ext cx="7921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9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kumimoji="0" lang="ko-KR" altLang="en-US" sz="9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주일 소요</a:t>
            </a:r>
          </a:p>
        </p:txBody>
      </p:sp>
      <p:sp>
        <p:nvSpPr>
          <p:cNvPr id="33802" name="TextBox 14"/>
          <p:cNvSpPr txBox="1">
            <a:spLocks noChangeArrowheads="1"/>
          </p:cNvSpPr>
          <p:nvPr/>
        </p:nvSpPr>
        <p:spPr bwMode="auto">
          <a:xfrm>
            <a:off x="4500563" y="3573463"/>
            <a:ext cx="792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9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</a:t>
            </a:r>
            <a:r>
              <a:rPr kumimoji="0" lang="ko-KR" altLang="en-US" sz="9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 소요</a:t>
            </a: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2339975" y="3414713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9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</a:t>
            </a:r>
            <a:r>
              <a:rPr kumimoji="0" lang="ko-KR" altLang="en-US" sz="9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 소요</a:t>
            </a:r>
          </a:p>
        </p:txBody>
      </p:sp>
      <p:sp>
        <p:nvSpPr>
          <p:cNvPr id="33804" name="TextBox 17"/>
          <p:cNvSpPr txBox="1">
            <a:spLocks noChangeArrowheads="1"/>
          </p:cNvSpPr>
          <p:nvPr/>
        </p:nvSpPr>
        <p:spPr bwMode="auto">
          <a:xfrm>
            <a:off x="1741488" y="3687763"/>
            <a:ext cx="792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9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kumimoji="0" lang="ko-KR" altLang="en-US" sz="9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주일 소요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5288" y="1196975"/>
            <a:ext cx="23383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1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참고사항</a:t>
            </a:r>
            <a:endParaRPr kumimoji="0" lang="en-US" altLang="ko-KR" sz="11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조사기간은 유동적임</a:t>
            </a:r>
            <a:endParaRPr kumimoji="0" lang="en-US" altLang="ko-KR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사고일 경우 현장 조사 진행</a:t>
            </a:r>
            <a:endParaRPr kumimoji="0" lang="en-US" altLang="ko-KR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질병일 경우 거의 현장조사 진행되지 않음</a:t>
            </a:r>
            <a:r>
              <a:rPr kumimoji="0" lang="en-US" altLang="ko-KR" sz="1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질병판정위원회 구술변론 기회 부여</a:t>
            </a:r>
            <a:endParaRPr kumimoji="0" lang="en-US" altLang="ko-KR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평균임금 산정에 문제가 있을 경우 법률 자문을 구함</a:t>
            </a:r>
            <a:endParaRPr kumimoji="0" lang="en-US" altLang="ko-KR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보험료는 매달 </a:t>
            </a:r>
            <a:r>
              <a:rPr kumimoji="0" lang="en-US" altLang="ko-KR" sz="1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25</a:t>
            </a:r>
            <a:r>
              <a:rPr kumimoji="0" lang="ko-KR" altLang="en-US" sz="1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일에 지급됨</a:t>
            </a:r>
            <a:r>
              <a:rPr kumimoji="0" lang="en-US" altLang="ko-KR" sz="1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kumimoji="0" lang="ko-KR" altLang="en-US" sz="1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처리절차와 방법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363" y="1136660"/>
            <a:ext cx="82804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요양기간 연장신청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진료계획서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요양급여 수령하고 있는 재해자가 요양기간 연장이 필요할 때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산재근로자의 별도 확인 없이 의료기관에서 진료계획서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소견서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제출하도록 하고 있음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입원치료중인 경우 의료기관에서 제출해주지만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통원치료 및 퇴원 후 제출해야 할 때에는 소견서를 받아 신청인과 대리인이 직접 신청해야 함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요양기간 만료일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7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일전까지 제출하고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공단은 보완 요청을 할 수 있음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(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요양기간은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개월 단위로 함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진료계획서 심사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제출된 자료를 공단 자문의사에게 자문을 받아 재해자와 의료기관에 통지함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(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필요 시 특별 진찰 실시할 수 있음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진료계획서 결정에 대해 불복할 경우 이의신청 가능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처리절차와 방법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288" y="908050"/>
            <a:ext cx="82804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2) 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두 개 이상의 의료기관에서 진료를 받아야 할 때는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?(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병행진료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산재법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상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개의 의료기관에서만 요양이 가능함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해당 의료기관에 진료를 원하는 </a:t>
            </a:r>
            <a:r>
              <a:rPr kumimoji="0" lang="ko-KR" altLang="en-US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진료과가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없는 경우는 다른 의료기관에 병행진료신청이 가능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요건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① </a:t>
            </a:r>
            <a:r>
              <a:rPr kumimoji="0" lang="ko-KR" altLang="en-US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의료기관에 치과</a:t>
            </a:r>
            <a:r>
              <a:rPr kumimoji="0"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안과</a:t>
            </a:r>
            <a:r>
              <a:rPr kumimoji="0"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이비인후과</a:t>
            </a:r>
            <a:r>
              <a:rPr kumimoji="0"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비뇨기과 등이 없을 경우</a:t>
            </a:r>
            <a:endParaRPr kumimoji="0" lang="en-US" altLang="ko-KR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② </a:t>
            </a:r>
            <a:r>
              <a:rPr kumimoji="0" lang="ko-KR" altLang="en-US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수술 후 상병 상태를 확인하기 위하여 수술을 한 의료기관에 통원이 필요할 때</a:t>
            </a:r>
            <a:r>
              <a:rPr kumimoji="0"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③ </a:t>
            </a:r>
            <a:r>
              <a:rPr kumimoji="0" lang="ko-KR" altLang="en-US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 중 의료기관의 의료 장비가 부족할 경우</a:t>
            </a:r>
            <a:endParaRPr kumimoji="0" lang="en-US" altLang="ko-KR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④ </a:t>
            </a:r>
            <a:r>
              <a:rPr kumimoji="0" lang="ko-KR" altLang="en-US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 중 의료기관에 시설 및 전문 인력이 없고 통원요양으로 수술 및 처치가 가능한 경우</a:t>
            </a:r>
            <a:endParaRPr kumimoji="0" lang="en-US" altLang="ko-KR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⑤ </a:t>
            </a:r>
            <a:r>
              <a:rPr kumimoji="0" lang="ko-KR" altLang="en-US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기타</a:t>
            </a:r>
            <a:r>
              <a:rPr kumimoji="0"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처리절차와 방법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288" y="908050"/>
            <a:ext cx="8280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3) 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전원요양신청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: 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의료기관 이전</a:t>
            </a: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 중인 근로자가 의료기관의 인력 시설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생활 근거지 등을 이유로 의료기관을 옮겨 요양하게 하는 것</a:t>
            </a: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전원요양 신청 방법</a:t>
            </a: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①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공단 직권 ②재해자의 신청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전원요양 사유</a:t>
            </a: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①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의료기관의 인력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시설 등이 재해자의 치료와 재활에 적합하지 않다고 인정될 때</a:t>
            </a: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②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생활근거지에서 요양하기 위해 의료기관을 옮길 필요가 있는 경우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③ </a:t>
            </a:r>
            <a:r>
              <a:rPr kumimoji="0"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전문적인 치료를 위해 상급종합병원으로 옮길 필요가 있는 경우</a:t>
            </a:r>
            <a:endParaRPr kumimoji="0" lang="en-US" altLang="ko-KR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신청방법</a:t>
            </a: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전원요양신청서에 전원요양소견서를 첨부하여 제출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그림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그림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처리절차와 방법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19" y="601375"/>
            <a:ext cx="87321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4) 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산재처리가 늦어 지는 경우 대처 방안은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처리기한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원칙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최초요양인 경우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– 7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유족급여 신청인 경우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- 10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현실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지켜지지 않음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(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조사기간은 처리기간에 포함되지 않음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대처 방안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212" y="2801223"/>
            <a:ext cx="8732143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5) 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질병판정위원회란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 (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질병을 심의하는 전문기관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심의 대상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질병의 업무상 인과관계 여부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       (</a:t>
            </a:r>
            <a:r>
              <a:rPr kumimoji="0"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제외 대상 </a:t>
            </a:r>
            <a:r>
              <a:rPr kumimoji="0"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진폐</a:t>
            </a:r>
            <a:r>
              <a:rPr kumimoji="0"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이황화탄소 중독증</a:t>
            </a:r>
            <a:r>
              <a:rPr kumimoji="0"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급성 중독 증상 등</a:t>
            </a:r>
            <a:r>
              <a:rPr kumimoji="0"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위원회의 구성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총 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명</a:t>
            </a: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변호사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or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공인노무사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의사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조교수 이상 등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운영</a:t>
            </a:r>
            <a:endParaRPr kumimoji="0"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①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공단지사에서 조사 후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심의의뢰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② 20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 이내에 업무상 질병여부를 심의하여 공단 지사장에게 통보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(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필요에 따라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일을 넘지 않는 범위에서 한차례 연장 가능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③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과반수 참석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/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과반수 찬성으로 결정됨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④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재해자 및 유족에게 심의 참석여부 통보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개최 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3~5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 전</a:t>
            </a:r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134144" y="2996952"/>
            <a:ext cx="8732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4. </a:t>
            </a:r>
            <a:r>
              <a:rPr kumimoji="0"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 보상의 내용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207168" y="3487440"/>
            <a:ext cx="8732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1. </a:t>
            </a:r>
            <a:r>
              <a:rPr kumimoji="0"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산업안전</a:t>
            </a:r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산재보상의 의미</a:t>
            </a: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409010" y="1988840"/>
            <a:ext cx="8569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3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kumimoji="0" lang="ko-KR" altLang="en-US" sz="3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 </a:t>
            </a:r>
            <a:r>
              <a:rPr kumimoji="0" lang="en-US" altLang="ko-KR" sz="3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kumimoji="0" lang="ko-KR" altLang="en-US" sz="3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 산업재해보상보험법이란 무엇인가</a:t>
            </a:r>
            <a:r>
              <a:rPr kumimoji="0" lang="en-US" altLang="ko-KR" sz="3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?&gt;</a:t>
            </a:r>
            <a:endParaRPr kumimoji="0" lang="ko-KR" altLang="en-US" sz="32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요양급여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80299"/>
              </p:ext>
            </p:extLst>
          </p:nvPr>
        </p:nvGraphicFramePr>
        <p:xfrm>
          <a:off x="325438" y="836613"/>
          <a:ext cx="8496942" cy="208823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6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항목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정의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보상내역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3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요양급여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업무상 사유로 부상을 당하거나 질병에 걸린 경우</a:t>
                      </a:r>
                      <a:endParaRPr lang="en-US" altLang="ko-KR" sz="14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진찰 및 검사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약제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진료재료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의지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보조기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처치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수술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재활치료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입원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간호 및 간병</a:t>
                      </a:r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이송</a:t>
                      </a:r>
                      <a:endParaRPr lang="ko-KR" altLang="en-US" sz="14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981" name="TextBox 3"/>
          <p:cNvSpPr txBox="1">
            <a:spLocks noChangeArrowheads="1"/>
          </p:cNvSpPr>
          <p:nvPr/>
        </p:nvSpPr>
        <p:spPr bwMode="auto">
          <a:xfrm>
            <a:off x="323850" y="3159125"/>
            <a:ext cx="8424863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◉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주의사항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현물급여 원칙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 승인 전 지출 비용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요양비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긴급사항에 대해서는 현금지급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병원비 항목 중 급여항목에 대해서면 보장됨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입원비는 원칙적으로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인실 사용료 기준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(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부득이하게 상급병실을 사용할 경우 추가 청구 가능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4.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간병비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및 간병급여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요양비와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함께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간병비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청구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5.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이송료는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이송기관 영수증 첨부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교통비는 영수증 첨부하여 제출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보조기는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산재법에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정해진 품목에 한정됨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휴업급여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84245"/>
              </p:ext>
            </p:extLst>
          </p:nvPr>
        </p:nvGraphicFramePr>
        <p:xfrm>
          <a:off x="325438" y="836613"/>
          <a:ext cx="8496942" cy="18496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6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항목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정의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보상내역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휴업급여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업무상 부상 또는 질병으로 취업하지 못한 기간에 평균임금의 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70%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를 지급함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.</a:t>
                      </a:r>
                      <a:endParaRPr lang="en-US" altLang="ko-KR" sz="14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전액 휴업급여</a:t>
                      </a:r>
                      <a:endParaRPr lang="en-US" altLang="ko-KR" sz="140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부분 휴업급여</a:t>
                      </a:r>
                      <a:endParaRPr lang="en-US" altLang="ko-KR" sz="140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저소득근로자의 휴업급여</a:t>
                      </a:r>
                      <a:endParaRPr lang="en-US" altLang="ko-KR" sz="140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고령자의 휴업급여</a:t>
                      </a:r>
                      <a:endParaRPr lang="en-US" altLang="ko-KR" sz="140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ko-KR" altLang="en-US" sz="14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건설 일용직의 휴업급여</a:t>
                      </a:r>
                      <a:endParaRPr lang="ko-KR" altLang="en-US" sz="14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005" name="TextBox 3"/>
          <p:cNvSpPr txBox="1">
            <a:spLocks noChangeArrowheads="1"/>
          </p:cNvSpPr>
          <p:nvPr/>
        </p:nvSpPr>
        <p:spPr bwMode="auto">
          <a:xfrm>
            <a:off x="323850" y="2846388"/>
            <a:ext cx="84248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*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주의사항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전액휴업급여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통원요양기간 중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취업 가능한 상태임에도 취업하지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않았을때는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내원일만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지급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부분휴업급여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요양기간내에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취업할 경우 취업으로 한경우 지급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       (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평균임금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취업으로 인한 수입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90%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지급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저소득근로자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최저임금 기준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고령자의 휴업급여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60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 이상 고령자인 경우 연령별로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감액률을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정해놓음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38519"/>
              </p:ext>
            </p:extLst>
          </p:nvPr>
        </p:nvGraphicFramePr>
        <p:xfrm>
          <a:off x="6659563" y="4022725"/>
          <a:ext cx="2270937" cy="75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02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/>
                        <a:t>2020</a:t>
                      </a:r>
                      <a:r>
                        <a:rPr lang="ko-KR" altLang="en-US" sz="1050" b="1" dirty="0"/>
                        <a:t>년 평균임금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/>
                        <a:t>최고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/>
                        <a:t>222,244 </a:t>
                      </a:r>
                      <a:r>
                        <a:rPr lang="ko-KR" altLang="en-US" sz="1050" dirty="0"/>
                        <a:t>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/>
                        <a:t>최저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/>
                        <a:t>68,720 </a:t>
                      </a:r>
                      <a:r>
                        <a:rPr lang="ko-KR" altLang="en-US" sz="1050" dirty="0"/>
                        <a:t>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34535"/>
              </p:ext>
            </p:extLst>
          </p:nvPr>
        </p:nvGraphicFramePr>
        <p:xfrm>
          <a:off x="1582738" y="4676775"/>
          <a:ext cx="4176464" cy="144185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3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/>
                        <a:t>연령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/>
                        <a:t>지급액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/>
                        <a:t>61</a:t>
                      </a:r>
                      <a:r>
                        <a:rPr lang="ko-KR" altLang="en-US" sz="900" b="1" dirty="0"/>
                        <a:t>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/>
                        <a:t>1</a:t>
                      </a:r>
                      <a:r>
                        <a:rPr lang="ko-KR" altLang="en-US" sz="900" b="1" dirty="0"/>
                        <a:t>일당 휴업급여 지급액 </a:t>
                      </a:r>
                      <a:r>
                        <a:rPr lang="en-US" altLang="ko-KR" sz="900" b="1" dirty="0"/>
                        <a:t>x 66/70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/>
                        <a:t>62</a:t>
                      </a:r>
                      <a:r>
                        <a:rPr lang="ko-KR" altLang="en-US" sz="900" b="1" dirty="0"/>
                        <a:t>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/>
                        <a:t>1</a:t>
                      </a:r>
                      <a:r>
                        <a:rPr lang="ko-KR" altLang="en-US" sz="900" b="1" dirty="0"/>
                        <a:t>일당 휴업급여 지급액 </a:t>
                      </a:r>
                      <a:r>
                        <a:rPr lang="en-US" altLang="ko-KR" sz="900" b="1" dirty="0"/>
                        <a:t>x 62/70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/>
                        <a:t>63</a:t>
                      </a:r>
                      <a:r>
                        <a:rPr lang="ko-KR" altLang="en-US" sz="900" b="1" dirty="0"/>
                        <a:t>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/>
                        <a:t>1</a:t>
                      </a:r>
                      <a:r>
                        <a:rPr lang="ko-KR" altLang="en-US" sz="900" b="1" dirty="0"/>
                        <a:t>일당 휴업급여 지급액 </a:t>
                      </a:r>
                      <a:r>
                        <a:rPr lang="en-US" altLang="ko-KR" sz="900" b="1" dirty="0"/>
                        <a:t>x 58/70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/>
                        <a:t>64</a:t>
                      </a:r>
                      <a:r>
                        <a:rPr lang="ko-KR" altLang="en-US" sz="900" b="1" dirty="0"/>
                        <a:t>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/>
                        <a:t>1</a:t>
                      </a:r>
                      <a:r>
                        <a:rPr lang="ko-KR" altLang="en-US" sz="900" b="1" dirty="0"/>
                        <a:t>일당 휴업급여 지급액 </a:t>
                      </a:r>
                      <a:r>
                        <a:rPr lang="en-US" altLang="ko-KR" sz="900" b="1" dirty="0"/>
                        <a:t>x 54/70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/>
                        <a:t>65</a:t>
                      </a:r>
                      <a:r>
                        <a:rPr lang="ko-KR" altLang="en-US" sz="900" b="1" dirty="0"/>
                        <a:t>세 이후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/>
                        <a:t>1</a:t>
                      </a:r>
                      <a:r>
                        <a:rPr lang="ko-KR" altLang="en-US" sz="900" b="1" dirty="0"/>
                        <a:t>일당 휴업급여 지급액 </a:t>
                      </a:r>
                      <a:r>
                        <a:rPr lang="en-US" altLang="ko-KR" sz="900" b="1" dirty="0"/>
                        <a:t>x 50/70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장해급여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04316"/>
              </p:ext>
            </p:extLst>
          </p:nvPr>
        </p:nvGraphicFramePr>
        <p:xfrm>
          <a:off x="325438" y="836613"/>
          <a:ext cx="8496942" cy="18496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6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항목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정의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보상내역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장해급여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업무상 사유로 부상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질병이 치유된 후 신체에 장해가 있는 경우 근로자에게 지급함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.</a:t>
                      </a:r>
                      <a:endParaRPr lang="en-US" altLang="ko-KR" sz="14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1~14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급이 있음</a:t>
                      </a: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.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1~3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 </a:t>
                      </a: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절대적 연금</a:t>
                      </a: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4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 분까지 선급금 청구 가능</a:t>
                      </a: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4~7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 </a:t>
                      </a: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</a:t>
                      </a:r>
                      <a:r>
                        <a:rPr lang="en-US" altLang="ko-KR" sz="12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r>
                        <a:rPr lang="ko-KR" altLang="en-US" sz="12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선택적 연금</a:t>
                      </a:r>
                      <a:r>
                        <a:rPr lang="en-US" altLang="ko-KR" sz="12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2</a:t>
                      </a:r>
                      <a:r>
                        <a:rPr lang="ko-KR" altLang="en-US" sz="12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 분까지 선급금 청구 가능</a:t>
                      </a:r>
                      <a:endParaRPr lang="en-US" altLang="ko-KR" sz="120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en-US" altLang="ko-KR" sz="1200" baseline="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8~14</a:t>
                      </a:r>
                      <a:r>
                        <a:rPr lang="ko-KR" altLang="en-US" sz="12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 </a:t>
                      </a:r>
                      <a:r>
                        <a:rPr lang="en-US" altLang="ko-KR" sz="12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200" baseline="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일시금만</a:t>
                      </a:r>
                      <a:r>
                        <a:rPr lang="ko-KR" altLang="en-US" sz="1200" baseline="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가능</a:t>
                      </a:r>
                      <a:endParaRPr lang="ko-KR" altLang="en-US" sz="12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4663" y="2846388"/>
            <a:ext cx="44640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Tip. </a:t>
            </a:r>
            <a:r>
              <a:rPr kumimoji="0"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선급금이란</a:t>
            </a:r>
            <a:endParaRPr kumimoji="0" lang="en-US" altLang="ko-KR" sz="12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생활상 필요에 의해 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1~7</a:t>
            </a: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급의 장해 판정을 받은 사람에 한해 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2~4</a:t>
            </a: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년치의 연금의 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½</a:t>
            </a: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청구할 수 있도록 하는 제도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장해 등급 결정은 주치의의 장해진단서와 공단 자문의의 검사를 통해 결정됨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장해등급 결정 이후 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마다 등급 재 판정을 함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333"/>
              </p:ext>
            </p:extLst>
          </p:nvPr>
        </p:nvGraphicFramePr>
        <p:xfrm>
          <a:off x="352425" y="2743200"/>
          <a:ext cx="3757116" cy="41148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52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장해등급</a:t>
                      </a:r>
                      <a:endParaRPr lang="ko-KR" altLang="en-US" sz="12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장해보상연금</a:t>
                      </a:r>
                      <a:endParaRPr lang="ko-KR" altLang="en-US" sz="12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장해보상일시금</a:t>
                      </a:r>
                      <a:endParaRPr lang="ko-KR" altLang="en-US" sz="12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329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1,474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291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1,309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257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1,155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4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224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1,012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5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193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869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6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164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737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7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138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616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8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495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9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385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10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297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11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220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12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154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13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99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14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55 </a:t>
                      </a:r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(4) </a:t>
            </a:r>
            <a:r>
              <a:rPr kumimoji="0"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간병료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및 간병급여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21149"/>
              </p:ext>
            </p:extLst>
          </p:nvPr>
        </p:nvGraphicFramePr>
        <p:xfrm>
          <a:off x="325438" y="836613"/>
          <a:ext cx="8496942" cy="146172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6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1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항목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정의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보상내역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간병료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간병급여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 중이나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치료 종결 후 간병이 필요할 경우 지급됨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.</a:t>
                      </a: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endParaRPr lang="en-US" altLang="ko-KR" sz="14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실비 전체가 지급되지 않음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정해진 기준에 따라 지급됨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endParaRPr lang="en-US" altLang="ko-KR" sz="14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1063"/>
              </p:ext>
            </p:extLst>
          </p:nvPr>
        </p:nvGraphicFramePr>
        <p:xfrm>
          <a:off x="1331640" y="2686854"/>
          <a:ext cx="6025515" cy="2215706"/>
        </p:xfrm>
        <a:graphic>
          <a:graphicData uri="http://schemas.openxmlformats.org/drawingml/2006/table">
            <a:tbl>
              <a:tblPr/>
              <a:tblGrid>
                <a:gridCol w="120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75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u="none" kern="0" spc="0" dirty="0" err="1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간병료</a:t>
                      </a:r>
                      <a:endParaRPr lang="ko-KR" altLang="en-US" sz="1000" b="1" u="none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u="none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000" b="1" u="none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근로자</a:t>
                      </a:r>
                      <a:r>
                        <a:rPr lang="en-US" altLang="ko-KR" sz="1000" b="1" u="none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)</a:t>
                      </a:r>
                      <a:endParaRPr lang="ko-KR" altLang="en-US" sz="1000" b="1" u="none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근로자가 지정시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간병 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간병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간병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전문간병인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67,140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55,950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44,760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가족⋅기타간병인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57,360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47,800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38,240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75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u="none" kern="0" spc="0" dirty="0" err="1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간병료</a:t>
                      </a:r>
                      <a:endParaRPr lang="ko-KR" altLang="en-US" sz="1000" b="1" u="none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u="none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000" b="1" u="none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의료기관</a:t>
                      </a:r>
                      <a:r>
                        <a:rPr lang="en-US" altLang="ko-KR" sz="1000" b="1" u="none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)</a:t>
                      </a:r>
                      <a:endParaRPr lang="ko-KR" altLang="en-US" sz="1000" b="1" u="none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의료기관제공시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간병 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간병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간병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간호인력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1~4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73,140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61,950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50,760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5~7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,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요양병원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72,140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60,950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49,760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755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75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간병급여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상시간병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41,170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수시간병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27,450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(5)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유족급여와 </a:t>
            </a:r>
            <a:r>
              <a:rPr kumimoji="0"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장의비</a:t>
            </a:r>
            <a:endParaRPr kumimoji="0" lang="ko-KR" altLang="en-US" sz="2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8301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6545"/>
              </p:ext>
            </p:extLst>
          </p:nvPr>
        </p:nvGraphicFramePr>
        <p:xfrm>
          <a:off x="325438" y="836613"/>
          <a:ext cx="8496300" cy="245586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5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항목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정의</a:t>
                      </a:r>
                      <a:endParaRPr kumimoji="0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보상내역</a:t>
                      </a:r>
                      <a:endParaRPr kumimoji="0" lang="ko-K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유족급여</a:t>
                      </a:r>
                      <a:endParaRPr kumimoji="0" lang="ko-KR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재해자가 부양하던 유족들의 생계보존을 위해 지급됨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 </a:t>
                      </a:r>
                      <a:r>
                        <a:rPr kumimoji="0" lang="ko-KR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일시금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평균임금의 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1,300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일분</a:t>
                      </a: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 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연금</a:t>
                      </a: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연금 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평균임금의 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47%~67%</a:t>
                      </a: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연금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50% </a:t>
                      </a:r>
                      <a:r>
                        <a:rPr kumimoji="0" lang="ko-KR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일시금</a:t>
                      </a:r>
                      <a:endParaRPr kumimoji="0" lang="ko-KR" alt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장의비</a:t>
                      </a:r>
                      <a:endParaRPr kumimoji="0" lang="ko-KR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재해자의 사망으로 인한 장례비용 지급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ko-KR" alt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실제 장례비를 지급한 자에게 지급</a:t>
                      </a:r>
                      <a:r>
                        <a:rPr kumimoji="0" lang="en-US" altLang="ko-KR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평균임금의 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일분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(2022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년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ko-KR" alt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최저금액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12,082,820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원</a:t>
                      </a: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최고금액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ko-KR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16,775,750</a:t>
                      </a:r>
                      <a:r>
                        <a:rPr kumimoji="0" lang="ko-KR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원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966" name="TextBox 3"/>
          <p:cNvSpPr txBox="1">
            <a:spLocks noChangeArrowheads="1"/>
          </p:cNvSpPr>
          <p:nvPr/>
        </p:nvSpPr>
        <p:spPr bwMode="auto">
          <a:xfrm>
            <a:off x="323850" y="3373438"/>
            <a:ext cx="842486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0"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* </a:t>
            </a: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주의사항</a:t>
            </a:r>
            <a:endParaRPr kumimoji="0"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kumimoji="0"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유족연금 </a:t>
            </a:r>
            <a:r>
              <a:rPr kumimoji="0" lang="ko-KR" altLang="en-US" sz="12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수급권자가</a:t>
            </a:r>
            <a:r>
              <a:rPr kumimoji="0"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있을 경우 </a:t>
            </a:r>
            <a:r>
              <a:rPr kumimoji="0" lang="ko-KR" altLang="en-US" sz="12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일시금</a:t>
            </a:r>
            <a:r>
              <a:rPr kumimoji="0"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선택이 안됨</a:t>
            </a:r>
            <a:r>
              <a:rPr kumimoji="0" lang="en-US" altLang="ko-KR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342900" indent="-342900"/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(1) 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유족 순위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생계를 함께하고 있는 자로써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</a:p>
          <a:p>
            <a:pPr marL="342900" indent="-342900"/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1) 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배우자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사실혼포함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2) 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부모 또는 조부모로써 각각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60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 이상인 자</a:t>
            </a:r>
            <a:endParaRPr kumimoji="0" lang="en-US" altLang="ko-KR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/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        3) 25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 미만 자녀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4) 19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 미만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손자녀</a:t>
            </a:r>
            <a:endParaRPr kumimoji="0"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/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       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5) 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형제자매로써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 미만이거나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60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 이상인 자</a:t>
            </a:r>
          </a:p>
          <a:p>
            <a:pPr marL="342900" indent="-342900"/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연금 지급률</a:t>
            </a:r>
          </a:p>
          <a:p>
            <a:pPr marL="342900" indent="-342900"/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기본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47%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에서 부양가족 수에 따라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5%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씩 가산됨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(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최대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67%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까지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342900" indent="-342900"/>
            <a:endParaRPr kumimoji="0" lang="en-US" altLang="ko-KR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/>
            <a:r>
              <a:rPr kumimoji="0" lang="en-US" altLang="ko-KR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</a:t>
            </a:r>
            <a:r>
              <a:rPr kumimoji="0"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유족연금 </a:t>
            </a:r>
            <a:r>
              <a:rPr kumimoji="0" lang="ko-KR" altLang="en-US" sz="12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수급권이</a:t>
            </a:r>
            <a:r>
              <a:rPr kumimoji="0"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소멸하는 경우</a:t>
            </a:r>
          </a:p>
          <a:p>
            <a:pPr marL="342900" indent="-342900"/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(1)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수급권자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사망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이민</a:t>
            </a:r>
          </a:p>
          <a:p>
            <a:pPr marL="342900" indent="-342900"/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수급권자가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배우자인 경우 재혼</a:t>
            </a:r>
          </a:p>
          <a:p>
            <a:pPr marL="342900" indent="-342900"/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수급권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소멸 시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차순위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수급권자에게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수급권이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넘어감</a:t>
            </a:r>
            <a:endParaRPr kumimoji="0" lang="en-US" altLang="ko-KR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/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(4) 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연금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수급권자의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수급권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소멸시</a:t>
            </a:r>
            <a:r>
              <a:rPr kumimoji="0"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일시금에서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차액분에서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기 지급된 연금금액을 상계하여 차 </a:t>
            </a:r>
            <a:r>
              <a:rPr kumimoji="0" lang="ko-KR" altLang="en-US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순위자에게</a:t>
            </a:r>
            <a:r>
              <a:rPr kumimoji="0" lang="ko-KR" altLang="en-US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지급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87309"/>
              </p:ext>
            </p:extLst>
          </p:nvPr>
        </p:nvGraphicFramePr>
        <p:xfrm>
          <a:off x="6011863" y="3429000"/>
          <a:ext cx="2271712" cy="755651"/>
        </p:xfrm>
        <a:graphic>
          <a:graphicData uri="http://schemas.openxmlformats.org/drawingml/2006/table">
            <a:tbl>
              <a:tblPr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2022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년 평균임금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최고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232,664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최저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73,280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(6)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상병보상연금</a:t>
            </a:r>
          </a:p>
        </p:txBody>
      </p:sp>
      <p:graphicFrame>
        <p:nvGraphicFramePr>
          <p:cNvPr id="8401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26409"/>
              </p:ext>
            </p:extLst>
          </p:nvPr>
        </p:nvGraphicFramePr>
        <p:xfrm>
          <a:off x="323850" y="836613"/>
          <a:ext cx="8496300" cy="1712648"/>
        </p:xfrm>
        <a:graphic>
          <a:graphicData uri="http://schemas.openxmlformats.org/drawingml/2006/table">
            <a:tbl>
              <a:tblPr/>
              <a:tblGrid>
                <a:gridCol w="115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항목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정의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보상내역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상병보상연금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요양급여를 받는 근로자가 요양을 시작한지 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년이 지난 날 이후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1. 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치유되지 않고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2. 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중증요양상태 등급이 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1~3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3. 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요양으로 취업하지 못하는 경우 지급함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 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평균임금의 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329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 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평균임금의 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291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 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평균임금의 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257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994" name="TextBox 3"/>
          <p:cNvSpPr txBox="1">
            <a:spLocks noChangeArrowheads="1"/>
          </p:cNvSpPr>
          <p:nvPr/>
        </p:nvSpPr>
        <p:spPr bwMode="auto">
          <a:xfrm>
            <a:off x="323850" y="2997200"/>
            <a:ext cx="84248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kumimoji="0"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주의사항</a:t>
            </a:r>
          </a:p>
          <a:p>
            <a:pPr marL="342900" indent="-342900">
              <a:buFontTx/>
              <a:buChar char="•"/>
            </a:pPr>
            <a:endParaRPr kumimoji="0" lang="ko-KR" altLang="en-US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kumimoji="0" lang="en-US" altLang="ko-KR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1. </a:t>
            </a:r>
            <a:r>
              <a:rPr kumimoji="0"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상병보상연금과 장해연금의 차이</a:t>
            </a:r>
          </a:p>
          <a:p>
            <a:pPr marL="342900" indent="-342900">
              <a:buFontTx/>
              <a:buAutoNum type="arabicPeriod"/>
            </a:pPr>
            <a:endParaRPr kumimoji="0" lang="ko-KR" altLang="en-US" sz="12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/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(1)  </a:t>
            </a: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장해연금은 치유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상병보상연금은 치유되지 않은 상태</a:t>
            </a:r>
          </a:p>
          <a:p>
            <a:pPr marL="342900" indent="-342900"/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(2) </a:t>
            </a: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요양급여가 계속 지급됨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342900" indent="-342900"/>
            <a:endParaRPr kumimoji="0" lang="en-US" altLang="ko-KR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/>
            <a:r>
              <a:rPr kumimoji="0" lang="en-US" altLang="ko-KR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</a:t>
            </a:r>
            <a:r>
              <a:rPr kumimoji="0"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상병보상연금제도 취지</a:t>
            </a:r>
          </a:p>
          <a:p>
            <a:pPr marL="342900" indent="-342900"/>
            <a:endParaRPr kumimoji="0" lang="ko-KR" altLang="en-US" sz="12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/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휴업급여 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70%</a:t>
            </a:r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 지급하는 것이 재해자의 장기 요양에 따른 생존권 부담을 가중 시킬 수 있어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</a:p>
          <a:p>
            <a:pPr marL="342900" indent="-342900"/>
            <a:r>
              <a:rPr kumimoji="0" lang="ko-KR" altLang="en-US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휴업급여 금액보다 큰 급여를 지급하는 것</a:t>
            </a:r>
            <a:r>
              <a:rPr kumimoji="0"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TextBox 2"/>
          <p:cNvSpPr txBox="1">
            <a:spLocks noChangeArrowheads="1"/>
          </p:cNvSpPr>
          <p:nvPr/>
        </p:nvSpPr>
        <p:spPr bwMode="auto">
          <a:xfrm>
            <a:off x="179388" y="1268413"/>
            <a:ext cx="87328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 </a:t>
            </a:r>
            <a:r>
              <a:rPr kumimoji="0"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 </a:t>
            </a:r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kumimoji="0"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 업무상 질병</a:t>
            </a:r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?&gt;</a:t>
            </a:r>
          </a:p>
          <a:p>
            <a:pPr algn="ctr"/>
            <a:endParaRPr kumimoji="0" lang="en-US" altLang="ko-KR" sz="28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endParaRPr kumimoji="0" lang="en-US" altLang="ko-KR" sz="28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endParaRPr kumimoji="0" lang="en-US" altLang="ko-KR" sz="28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D72F87C-C34C-485F-972B-F4FF43190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2862263"/>
            <a:ext cx="873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1. </a:t>
            </a:r>
            <a:r>
              <a:rPr kumimoji="0"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질병의 종류와 인정기준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1"/>
          <p:cNvSpPr>
            <a:spLocks noChangeArrowheads="1"/>
          </p:cNvSpPr>
          <p:nvPr/>
        </p:nvSpPr>
        <p:spPr bwMode="auto">
          <a:xfrm>
            <a:off x="0" y="-9973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질병이란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05593" y="964127"/>
            <a:ext cx="8532813" cy="456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AutoNum type="arabicParenR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질병의 개념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•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사유로 인하여 발생한 질병</a:t>
            </a:r>
          </a:p>
          <a:p>
            <a:pPr marL="457200" indent="-457200" algn="just">
              <a:lnSpc>
                <a:spcPct val="150000"/>
              </a:lnSpc>
              <a:buFontTx/>
              <a:buChar char="•"/>
            </a:pP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사고성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질병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직업성 질병이 있음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457200" indent="-457200" algn="just">
              <a:lnSpc>
                <a:spcPct val="150000"/>
              </a:lnSpc>
            </a:pPr>
            <a:endParaRPr lang="en-US" altLang="ko-KR" sz="12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2)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질병의 인정 기준</a:t>
            </a:r>
          </a:p>
          <a:p>
            <a:pPr marL="457200" indent="-457200" algn="just">
              <a:lnSpc>
                <a:spcPct val="150000"/>
              </a:lnSpc>
              <a:buFontTx/>
              <a:buChar char="•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물리적 인자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화학물질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분진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병원체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신체에 부담을 주는 업무 등 근로자의 건강에 장해를 일으킬 수 있는 요인 취급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  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노출되어 발생하는 질병</a:t>
            </a:r>
          </a:p>
          <a:p>
            <a:pPr marL="457200" indent="-457200" algn="just">
              <a:lnSpc>
                <a:spcPct val="150000"/>
              </a:lnSpc>
              <a:buFontTx/>
              <a:buChar char="•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부상이 원인이 되어 발생한 질병</a:t>
            </a:r>
          </a:p>
          <a:p>
            <a:pPr marL="457200" indent="-457200" algn="just">
              <a:lnSpc>
                <a:spcPct val="150000"/>
              </a:lnSpc>
              <a:buFontTx/>
              <a:buChar char="•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 밖에 업무와 관련하여 발생한 질병</a:t>
            </a:r>
          </a:p>
          <a:p>
            <a:pPr marL="457200" indent="-457200" algn="just">
              <a:lnSpc>
                <a:spcPct val="150000"/>
              </a:lnSpc>
              <a:buFontTx/>
              <a:buChar char="•"/>
            </a:pPr>
            <a:endParaRPr lang="ko-KR" altLang="en-US" sz="12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n-US" altLang="ko-KR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3) </a:t>
            </a:r>
            <a:r>
              <a:rPr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분류</a:t>
            </a:r>
          </a:p>
          <a:p>
            <a:pPr marL="457200" indent="-457200" algn="just">
              <a:lnSpc>
                <a:spcPct val="150000"/>
              </a:lnSpc>
              <a:buFontTx/>
              <a:buChar char="•"/>
            </a:pPr>
            <a:r>
              <a:rPr lang="ko-KR" altLang="en-US" sz="12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뇌심혈관계</a:t>
            </a:r>
            <a:r>
              <a:rPr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질환</a:t>
            </a:r>
          </a:p>
          <a:p>
            <a:pPr marL="457200" indent="-457200" algn="just">
              <a:lnSpc>
                <a:spcPct val="150000"/>
              </a:lnSpc>
              <a:buFontTx/>
              <a:buChar char="•"/>
            </a:pPr>
            <a:r>
              <a:rPr lang="ko-KR" altLang="en-US" sz="12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근골격계질환</a:t>
            </a:r>
            <a:endParaRPr lang="ko-KR" altLang="en-US" sz="12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•"/>
            </a:pPr>
            <a:r>
              <a:rPr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눈 또는 귀 질병</a:t>
            </a:r>
          </a:p>
          <a:p>
            <a:pPr marL="457200" indent="-457200" algn="just">
              <a:lnSpc>
                <a:spcPct val="150000"/>
              </a:lnSpc>
              <a:buFontTx/>
              <a:buChar char="•"/>
            </a:pPr>
            <a:r>
              <a:rPr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직업성 암 등</a:t>
            </a:r>
          </a:p>
        </p:txBody>
      </p:sp>
      <p:pic>
        <p:nvPicPr>
          <p:cNvPr id="88072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1188" y="1057882"/>
            <a:ext cx="8532812" cy="39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과로성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질병의 개념</a:t>
            </a:r>
            <a:endParaRPr lang="en-US" altLang="ko-KR" sz="2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endParaRPr lang="ko-KR" altLang="en-US" sz="15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용어의 출처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일본에서 유래</a:t>
            </a:r>
          </a:p>
          <a:p>
            <a:pPr marL="457200" indent="-457200" algn="just">
              <a:lnSpc>
                <a:spcPct val="200000"/>
              </a:lnSpc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  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현재 일본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한국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대만 에서만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과로성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질병을 산재로 인정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과로사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과로성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질병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질병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과로 및 스트레스와 의학적 및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200000"/>
              </a:lnSpc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                                       법률적 상당인과관계가 있는 질병 </a:t>
            </a:r>
          </a:p>
          <a:p>
            <a:pPr marL="457200" indent="-457200" algn="just">
              <a:lnSpc>
                <a:spcPct val="200000"/>
              </a:lnSpc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6327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90563" y="609600"/>
            <a:ext cx="853281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marL="457200" indent="-457200" algn="just">
              <a:lnSpc>
                <a:spcPct val="20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2) </a:t>
            </a: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과로성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질병의 의의 및 특징</a:t>
            </a:r>
            <a:endParaRPr lang="en-US" altLang="ko-KR" sz="2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200000"/>
              </a:lnSpc>
            </a:pPr>
            <a:endParaRPr lang="ko-KR" altLang="en-US" sz="5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의의 및 특징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주로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뇌심혈관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질환으로 발병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발병 후 사망 또는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편마비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언어 및 기억장해 등 심각한 노동력 상실이 나타남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노인성 질병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중풍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뇌졸중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으로 인식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-&gt;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젊은 연령층에까지 점점 확대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직업 직종을 가리지 않고 모든 근로자에게 다 나타나고 있음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우리나라 사망률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위 뇌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참고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사망률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위 암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3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위 자살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재해자뿐만 아니라 가족전체에게 심각한 경제적 정신적 고통이 수반됨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산재 인정과 불인정에 따른 사회적 혜택이 극심한 차이가 남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기존질환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고혈압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당뇨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고지혈증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등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 원인이 되거나 악화되어 발병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의학적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법률적 인과관계 해명이 난해함</a:t>
            </a:r>
          </a:p>
        </p:txBody>
      </p:sp>
      <p:pic>
        <p:nvPicPr>
          <p:cNvPr id="57351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02431" y="1671916"/>
            <a:ext cx="8461375" cy="6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“</a:t>
            </a:r>
            <a:r>
              <a:rPr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 잃고 외양간 고친다</a:t>
            </a:r>
            <a:r>
              <a:rPr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r>
              <a:rPr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”</a:t>
            </a:r>
          </a:p>
        </p:txBody>
      </p:sp>
      <p:pic>
        <p:nvPicPr>
          <p:cNvPr id="16389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0" y="59877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(1) 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산업안전 의미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03213" y="1268413"/>
            <a:ext cx="8496300" cy="1439862"/>
          </a:xfrm>
          <a:prstGeom prst="rect">
            <a:avLst/>
          </a:prstGeom>
          <a:noFill/>
          <a:ln w="5715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90550" y="2862263"/>
            <a:ext cx="808513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근로계약 속에 숨어 있는 근로자의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건강권</a:t>
            </a:r>
            <a:endParaRPr lang="ko-KR" altLang="en-US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단체협약과 근로자의 건강과 안전</a:t>
            </a:r>
          </a:p>
          <a:p>
            <a:pPr algn="just">
              <a:lnSpc>
                <a:spcPct val="20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산업안전보건위원회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산업안전보건규정</a:t>
            </a:r>
          </a:p>
          <a:p>
            <a:pPr algn="just">
              <a:lnSpc>
                <a:spcPct val="20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산업안전보건법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시행령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시행규칙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산업안전보건기준에 관한 규칙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6393" name="그림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90563" y="1239838"/>
            <a:ext cx="8532812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marL="457200" indent="-457200" algn="just">
              <a:lnSpc>
                <a:spcPct val="20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과로성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질병 발병의 구조적 또는 사회적 요인 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200000"/>
              </a:lnSpc>
            </a:pPr>
            <a:endParaRPr lang="ko-KR" altLang="en-US" sz="5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유전적 요인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 ex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본태성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고혈압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환경적 요인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먹거리 오염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대기 오염 등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사회 경제적 요인 </a:t>
            </a:r>
          </a:p>
          <a:p>
            <a:pPr marL="457200" indent="-457200" algn="just">
              <a:lnSpc>
                <a:spcPct val="150000"/>
              </a:lnSpc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굴뚝공장시대에서 정보사회로의 이동</a:t>
            </a:r>
          </a:p>
          <a:p>
            <a:pPr marL="457200" indent="-457200" algn="just">
              <a:lnSpc>
                <a:spcPct val="150000"/>
              </a:lnSpc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연공급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중심에서 실적 및 개인능력 중심의 사회로 이동</a:t>
            </a:r>
          </a:p>
          <a:p>
            <a:pPr marL="457200" indent="-457200" algn="just">
              <a:lnSpc>
                <a:spcPct val="150000"/>
              </a:lnSpc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육체적 과로사회에서 정신적 스트레스 사회로 이동</a:t>
            </a:r>
          </a:p>
          <a:p>
            <a:pPr marL="457200" indent="-457200" algn="just">
              <a:lnSpc>
                <a:spcPct val="150000"/>
              </a:lnSpc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국제적으로 무한 경쟁사회</a:t>
            </a:r>
          </a:p>
        </p:txBody>
      </p:sp>
      <p:pic>
        <p:nvPicPr>
          <p:cNvPr id="58375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1188" y="620713"/>
            <a:ext cx="5113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3) 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질병 종류와 특징</a:t>
            </a:r>
            <a:endParaRPr lang="ko-KR" altLang="en-US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40599"/>
              </p:ext>
            </p:extLst>
          </p:nvPr>
        </p:nvGraphicFramePr>
        <p:xfrm>
          <a:off x="366713" y="1052513"/>
          <a:ext cx="8532439" cy="5081507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0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 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상세구분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비고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1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뇌혈관 질환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뇌졸중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중풍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뇌출혈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뇌실질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내 출혈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외상성 내출혈과 구별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추울 때 특히 자주 발생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육체작업 근로자가 작업수행 중 발병하는 경우가 많음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돌발사태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뇌동맥류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모야모야병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선천성뇌동정맥기형 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9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지주막하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출혈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뇌경색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혈전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색전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액체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기체 등의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유리물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이 원인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심장질환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병력자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고지혈증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병력자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전문직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고위직 정신적 스트레스가 높은 직종에서 비교적 많이 발생 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심혈관 질환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심근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경색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급성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또는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만성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협심증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상병으로 인정 안됨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급사 가능성이 많음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스텐드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삽입 술 후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심장기능 저하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장해등급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휴업급여 문제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심근경색 “추정” 소견이 있는 경우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해리성 대동맥류 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대동맥 박리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사망가능성이 높음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심한 가슴통증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431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9432" name="그림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1188" y="649288"/>
            <a:ext cx="5113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3) 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질병 종류와 특징</a:t>
            </a:r>
            <a:endParaRPr lang="ko-KR" altLang="en-US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4598"/>
              </p:ext>
            </p:extLst>
          </p:nvPr>
        </p:nvGraphicFramePr>
        <p:xfrm>
          <a:off x="366713" y="1196975"/>
          <a:ext cx="8532439" cy="4289419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0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 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상세구분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비고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기타 과로 및 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스트레스와 인과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관계가 있는 질병 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자살 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(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향후 질판위가 법원보다 인정범위를 넓게 가져갈 가능성이 있어 보임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외상성 스트레스 증후군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사인미상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급성심부전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급성 심장사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심장마비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: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질병명이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아님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사인미상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청장년급사증후군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심장정지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심폐정지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돌연사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급사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  :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원칙적으로 업무상 인과인정이 안됨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최근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일부질판위에서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인정사례가 증가하는 추세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  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법원보다도 인정범위가 확대될 가능성이 있어 보임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사망진단서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선행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중간선행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직접사인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사체검안서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사체확인서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),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 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부검소견서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감정서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의 차이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참고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부검제도의 문제점</a:t>
                      </a:r>
                    </a:p>
                  </a:txBody>
                  <a:tcPr marL="49802" marR="49802" marT="13769" marB="137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444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0445" name="그림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61446" name="Rectangle 2"/>
          <p:cNvSpPr>
            <a:spLocks noChangeArrowheads="1"/>
          </p:cNvSpPr>
          <p:nvPr/>
        </p:nvSpPr>
        <p:spPr bwMode="auto">
          <a:xfrm>
            <a:off x="611188" y="679450"/>
            <a:ext cx="5113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4) 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기초질병 및 생활습관요인</a:t>
            </a:r>
            <a:endParaRPr kumimoji="0" lang="ko-KR" altLang="en-US" sz="200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1447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1606"/>
              </p:ext>
            </p:extLst>
          </p:nvPr>
        </p:nvGraphicFramePr>
        <p:xfrm>
          <a:off x="395288" y="1196975"/>
          <a:ext cx="8424936" cy="4536504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상세구분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비고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기초질병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고혈압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고지혈증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동맥경화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당뇨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뇌동맥류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협심증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부정맥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심장질환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선천성 기형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심장판막증 등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본태성 고혈압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혈관기형 및 뇌동맥류가 있을 경우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공단 조사 내용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기초질병 유무에 따른 업무상 질병 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승인과의 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과거력 또는 가족력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뇌경색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뇌출혈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심근경색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협심증 등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확인절차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생활습관 요인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흡연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음주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비만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운동부족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공단 조사 내용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생활습관 요인 유무에 따른 업무상 질병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승인과의 관계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470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1471" name="그림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62470" name="Rectangle 2"/>
          <p:cNvSpPr>
            <a:spLocks noChangeArrowheads="1"/>
          </p:cNvSpPr>
          <p:nvPr/>
        </p:nvSpPr>
        <p:spPr bwMode="auto">
          <a:xfrm>
            <a:off x="611188" y="679450"/>
            <a:ext cx="5113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5) 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과로성 질병 작업관련 요인</a:t>
            </a:r>
          </a:p>
        </p:txBody>
      </p:sp>
      <p:sp>
        <p:nvSpPr>
          <p:cNvPr id="62471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247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655203"/>
              </p:ext>
            </p:extLst>
          </p:nvPr>
        </p:nvGraphicFramePr>
        <p:xfrm>
          <a:off x="323850" y="1081088"/>
          <a:ext cx="8568952" cy="5587155"/>
        </p:xfrm>
        <a:graphic>
          <a:graphicData uri="http://schemas.openxmlformats.org/drawingml/2006/table">
            <a:tbl>
              <a:tblPr/>
              <a:tblGrid>
                <a:gridCol w="80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작업관련 요인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관련 직종 및 특징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536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육체적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과로 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요인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장시간 근무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조출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연장 및 휴일근로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과로 판단에 있어서 가장 대표적인 형태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실제 판정에 가장 많은 영향을 미침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근무시간을 어떻게 산정하고 입증할 것인가가 쟁점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야간근무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야간 근로 및 교대근무자의 경우 생체리듬의 파괴로 뇌심혈관질환 발병율이 높음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병원 간호사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택시 운전자 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9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교대근무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야간 근로 및 교대근무자의 경우 생체리듬의 파괴로 뇌심혈관질환 발병율이 높음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경비원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12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 맞교대 제조업 근로자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택시운전자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수면부족으로 인한 피로누적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잦은 출장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장거리 잦은 출장의 경우 피로감 누적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가족과 떨어져 생활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현장숙소에서 근무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※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국내출장 및 해외출장의 경우 근무시간 산정을 어떻게  할 것인지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?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90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고된 육체노동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작업량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작업속도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일용직 건설근로자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조선업 하청근로자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운송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하역 근로 자 등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노동강도”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를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어떻게 입증할 것인가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?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업무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수행중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뇌출혈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돌발사태에 의한 뇌출혈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고온 및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저온 작업으로 인한 뇌출혈 발병율이 높음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0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장시간 운전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택시 및 버스 운수업 종사자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화물운수업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임원 운전기사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영업직 및 판매직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택배 및 서비스 기사 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휴일근무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무급휴일인 토요일 근무여부 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50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2506" name="그림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63494" name="Rectangle 2"/>
          <p:cNvSpPr>
            <a:spLocks noChangeArrowheads="1"/>
          </p:cNvSpPr>
          <p:nvPr/>
        </p:nvSpPr>
        <p:spPr bwMode="auto">
          <a:xfrm>
            <a:off x="611188" y="679450"/>
            <a:ext cx="5113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5) 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과로성 질병 작업관련 요인</a:t>
            </a:r>
          </a:p>
        </p:txBody>
      </p:sp>
      <p:sp>
        <p:nvSpPr>
          <p:cNvPr id="63495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3496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349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71837"/>
              </p:ext>
            </p:extLst>
          </p:nvPr>
        </p:nvGraphicFramePr>
        <p:xfrm>
          <a:off x="250825" y="1333500"/>
          <a:ext cx="8712967" cy="4543138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8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작업관련 요인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관련 직종 및 특징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18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물리적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요인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저온 및 고온 작업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경비원이 겨울철 아파트 제설작업 도중 뇌출혈 발병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겨울철 공사현장에서 작업 중 뇌출혈 발병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여름철 철근공 작업도중 뇌경색 및 뇌출혈 발병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조선소 선반 철근공 작업도중 뇌출혈 발병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쟁점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재해발생직전 예기치 못한 돌발사태로 볼 것인가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?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고소작업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고층건물 작업도중 심근경색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소음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제조업 작업장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절단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미싱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가공 공장 등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위험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유해한 작업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건설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제조 및 염색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세척작업 공장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환기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통풍 및 환기시설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안전시설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안전장비 착용여부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안전교육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냄새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화학물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취급공장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521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3522" name="그림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64518" name="Rectangle 2"/>
          <p:cNvSpPr>
            <a:spLocks noChangeArrowheads="1"/>
          </p:cNvSpPr>
          <p:nvPr/>
        </p:nvSpPr>
        <p:spPr bwMode="auto">
          <a:xfrm>
            <a:off x="611188" y="679450"/>
            <a:ext cx="5113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5) 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과로성 질병 작업관련 요인</a:t>
            </a:r>
          </a:p>
        </p:txBody>
      </p:sp>
      <p:sp>
        <p:nvSpPr>
          <p:cNvPr id="64519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4520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452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53360"/>
              </p:ext>
            </p:extLst>
          </p:nvPr>
        </p:nvGraphicFramePr>
        <p:xfrm>
          <a:off x="250825" y="1196975"/>
          <a:ext cx="8712967" cy="5242867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작업관련 요인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관련 직종 및 특징</a:t>
                      </a:r>
                    </a:p>
                  </a:txBody>
                  <a:tcPr marL="34672" marR="34672" marT="9586" marB="95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24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정신적 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스트레스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요인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책임감이 많은 업무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고위 직급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공사 현장 소장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공장장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생소한 업무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설계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컴퓨터 프로그램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방송통신 등 신기술이 계속 도입되고 있는 업무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보복성 인사배치 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과도한 실적부담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금융업 종사자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영업직 및 판매직 근로자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실직 및 구조조정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고용불안 사회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비정규직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심각함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직장 내 왕따 및 상사와의 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불편한 관계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전직종에서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발생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비정규직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여성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장애인 등 약자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참고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문자기록 등이 남는 경우가 있음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4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민원 업무가 많은 직무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고객만족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고객감동 사회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-&gt;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지나친 감정노동으로 인한 직무스트레스가 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                                    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급격히 증가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● 서비스 직종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AS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수리 및 긴급출동업무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상담업무 등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하청업무에 종사하는 업무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원청 업체의 부당한 지시 및 압력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기간 단축 요구 등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4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기타 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기타 정보통신의 발달로 인해 퇴근 후 및 휴일에도 업무보고 및 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업무지시를 받는 시스템이 점점 늘고 있음</a:t>
                      </a:r>
                    </a:p>
                  </a:txBody>
                  <a:tcPr marL="37559" marR="37559" marT="10384" marB="103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4557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4558" name="그림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4975" y="6219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65542" name="Rectangle 2"/>
          <p:cNvSpPr>
            <a:spLocks noChangeArrowheads="1"/>
          </p:cNvSpPr>
          <p:nvPr/>
        </p:nvSpPr>
        <p:spPr bwMode="auto">
          <a:xfrm>
            <a:off x="611188" y="679450"/>
            <a:ext cx="5113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6) 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 인정기준 및 문제점</a:t>
            </a:r>
            <a:endParaRPr kumimoji="0" lang="ko-KR" altLang="en-US" sz="200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5543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554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55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5546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00660"/>
              </p:ext>
            </p:extLst>
          </p:nvPr>
        </p:nvGraphicFramePr>
        <p:xfrm>
          <a:off x="323850" y="1196975"/>
          <a:ext cx="8640959" cy="5040560"/>
        </p:xfrm>
        <a:graphic>
          <a:graphicData uri="http://schemas.openxmlformats.org/drawingml/2006/table">
            <a:tbl>
              <a:tblPr/>
              <a:tblGrid>
                <a:gridCol w="114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4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인정기준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쟁점 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급성과로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24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 이내</a:t>
                      </a:r>
                      <a:endParaRPr lang="en-US" altLang="ko-KR" sz="1400" b="1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돌발사태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대표적인 유형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고객 또는 상사와의 언쟁 및 몸싸움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사고에 대한 목격 및 사고처리에 종사한 경우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쟁점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※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상병과 사고가 겹쳐서 발병한 경우의 업무상 질병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판단 문제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넘어지면서 벽에 부딪쳐 비 외상성 내출혈이 발병한 경우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무거운 물건을 들다가 갑자기 심근경색이 발병한 경우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재해경위서를 어떻게 작성할 것인가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?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단기 과로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주일 이내 </a:t>
                      </a:r>
                      <a:endParaRPr lang="en-US" altLang="ko-KR" sz="1400" b="1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일상업무</a:t>
                      </a:r>
                      <a:endParaRPr lang="en-US" altLang="ko-KR" sz="1400" b="1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업무량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에</a:t>
                      </a:r>
                      <a:endParaRPr lang="en-US" altLang="ko-KR" sz="1400" b="1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비해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30%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증가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쟁점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비교대상이 일상업무인 점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택시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경비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교대근무자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건설 일용직 등 근무시간이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고정되어 있는 직종은 불리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※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업무강도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작업환경의 급격한 변화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납품 기일이 갑자기 당겨진 경우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관리직이 갑자기 생산직 업무를 한 경우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근무형태가 갑자기 급격하게 변경된 경우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5566" name="그림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66566" name="Rectangle 2"/>
          <p:cNvSpPr>
            <a:spLocks noChangeArrowheads="1"/>
          </p:cNvSpPr>
          <p:nvPr/>
        </p:nvSpPr>
        <p:spPr bwMode="auto">
          <a:xfrm>
            <a:off x="611188" y="679450"/>
            <a:ext cx="5113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6) 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 인정기준 및 문제점</a:t>
            </a:r>
            <a:endParaRPr kumimoji="0" lang="ko-KR" altLang="en-US" sz="200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6567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6568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656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6570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095570"/>
              </p:ext>
            </p:extLst>
          </p:nvPr>
        </p:nvGraphicFramePr>
        <p:xfrm>
          <a:off x="323850" y="1368425"/>
          <a:ext cx="8640959" cy="3140470"/>
        </p:xfrm>
        <a:graphic>
          <a:graphicData uri="http://schemas.openxmlformats.org/drawingml/2006/table">
            <a:tbl>
              <a:tblPr/>
              <a:tblGrid>
                <a:gridCol w="114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0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인정기준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쟁점 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만성적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과로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4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주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64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주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60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 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쟁점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- 60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 및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64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 근무가 가능한 직종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?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객관적 근무시간 산정이 곤란한 경우 어떻게 산정할 것인가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?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휴게 및 대기시간 산정의 문제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택시운전자의 근무시간 산정문제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관리직 및 전문직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근무시간이 고정되지 않은 직종의 경우 어떻게 입증할 것인가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?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법정근무시간과의 관계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출장 중 근무시간 산정 문제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- 60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,64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 넘지 않고도 인정되는 사례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?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171450" marR="0" indent="-1714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60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,64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 넘어도 인정되지 않은 사례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?</a:t>
                      </a:r>
                    </a:p>
                    <a:p>
                      <a:pPr marL="171450" marR="0" indent="-1714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58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6587" name="그림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1"/>
          <p:cNvSpPr>
            <a:spLocks noChangeArrowheads="1"/>
          </p:cNvSpPr>
          <p:nvPr/>
        </p:nvSpPr>
        <p:spPr bwMode="auto">
          <a:xfrm>
            <a:off x="0" y="-9972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․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심혈관 질환 인정기준 쟁점 해설</a:t>
            </a:r>
          </a:p>
        </p:txBody>
      </p:sp>
      <p:sp>
        <p:nvSpPr>
          <p:cNvPr id="66566" name="Rectangle 2"/>
          <p:cNvSpPr>
            <a:spLocks noChangeArrowheads="1"/>
          </p:cNvSpPr>
          <p:nvPr/>
        </p:nvSpPr>
        <p:spPr bwMode="auto">
          <a:xfrm>
            <a:off x="611188" y="679450"/>
            <a:ext cx="5113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r>
              <a:rPr kumimoji="0"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6) </a:t>
            </a:r>
            <a:r>
              <a:rPr kumimoji="0" lang="ko-KR" altLang="en-US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 인정기준 및 문제점</a:t>
            </a:r>
            <a:endParaRPr kumimoji="0" lang="ko-KR" altLang="en-US" sz="200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6567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6568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656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6570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30643"/>
              </p:ext>
            </p:extLst>
          </p:nvPr>
        </p:nvGraphicFramePr>
        <p:xfrm>
          <a:off x="323850" y="1368425"/>
          <a:ext cx="8640959" cy="3492503"/>
        </p:xfrm>
        <a:graphic>
          <a:graphicData uri="http://schemas.openxmlformats.org/drawingml/2006/table">
            <a:tbl>
              <a:tblPr/>
              <a:tblGrid>
                <a:gridCol w="114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0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구분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인정기준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쟁점 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만성적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과로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주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52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 </a:t>
                      </a: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altLang="ko-KR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업무부담 가중요인 대상자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-&gt; 52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 적용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(2018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 개정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</a:p>
                    <a:p>
                      <a:pPr fontAlgn="base" latinLnBrk="1"/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① 근무일정 예측이 어려운 업무</a:t>
                      </a:r>
                    </a:p>
                    <a:p>
                      <a:pPr fontAlgn="base" latinLnBrk="1"/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② 교대제 업무</a:t>
                      </a:r>
                    </a:p>
                    <a:p>
                      <a:pPr fontAlgn="base" latinLnBrk="1"/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③ 휴일이 부족한 업무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fontAlgn="base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  - </a:t>
                      </a:r>
                      <a:r>
                        <a:rPr lang="ko-KR" altLang="en-US" sz="1200" kern="1200" dirty="0" err="1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발병전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12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주 동안 휴일이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 이하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fontAlgn="base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  - </a:t>
                      </a:r>
                      <a:r>
                        <a:rPr lang="ko-KR" altLang="en-US" sz="1200" kern="1200" dirty="0" err="1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발병전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4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주 동안  휴일이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일 이하</a:t>
                      </a:r>
                    </a:p>
                    <a:p>
                      <a:pPr fontAlgn="base" latinLnBrk="1"/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④ 유해한 작업환경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한랭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온도변화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소음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에 노출되는 업무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fontAlgn="base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  -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소음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80db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이상</a:t>
                      </a:r>
                    </a:p>
                    <a:p>
                      <a:pPr fontAlgn="base" latinLnBrk="1"/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⑤ 육체적 강도가 높은 업무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fontAlgn="base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-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별표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의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『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직업에 따른 육체적 업무강도 평가표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』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에 따른 노동 강도가 힘든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(heavy)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또는 매우 힘든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(very heavy) </a:t>
                      </a:r>
                      <a:r>
                        <a:rPr lang="ko-KR" altLang="en-US" sz="1200" kern="1200" dirty="0" err="1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직업군에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속하거나 이와 유사한 작업을 수행하는 경우</a:t>
                      </a:r>
                    </a:p>
                    <a:p>
                      <a:pPr fontAlgn="base" latinLnBrk="1"/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⑥ 시차가 큰 출장이 잦은 업무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fontAlgn="base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   - 5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시간 이상 시차 변화가 있는 지역으로 출장</a:t>
                      </a:r>
                    </a:p>
                    <a:p>
                      <a:pPr fontAlgn="base" latinLnBrk="1"/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⑦ 정신적 긴장이 큰 업무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44700" marR="44700" marT="12358" marB="1235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58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6587" name="그림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33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0" y="-11560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산업재해의 시대적 흐름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19113" y="1153834"/>
            <a:ext cx="8516937" cy="481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산업재해의 흐름 변화 </a:t>
            </a:r>
          </a:p>
          <a:p>
            <a:pPr algn="just">
              <a:lnSpc>
                <a:spcPct val="130000"/>
              </a:lnSpc>
            </a:pP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 </a:t>
            </a:r>
            <a:r>
              <a:rPr lang="ko-KR" altLang="en-US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눈에 보이는 사고에서 눈에 보지 않는 질병으로 재해의 흐름이 바뀌고 있음</a:t>
            </a:r>
          </a:p>
          <a:p>
            <a:pPr algn="just">
              <a:lnSpc>
                <a:spcPct val="130000"/>
              </a:lnSpc>
            </a:pPr>
            <a:r>
              <a:rPr lang="en-US" altLang="ko-KR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 </a:t>
            </a:r>
            <a:r>
              <a:rPr lang="ko-KR" altLang="en-US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산업안전보건법의 처벌 강화</a:t>
            </a:r>
            <a:r>
              <a:rPr lang="en-US" altLang="ko-KR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(2020</a:t>
            </a:r>
            <a:r>
              <a:rPr lang="ko-KR" altLang="en-US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전면 개정</a:t>
            </a:r>
            <a:r>
              <a:rPr lang="en-US" altLang="ko-KR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ko-KR" altLang="en-US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질병의 신청인 입증책임 문제는 날로 </a:t>
            </a:r>
            <a:r>
              <a:rPr lang="ko-KR" altLang="en-US" sz="17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심각해짐</a:t>
            </a:r>
            <a:endParaRPr lang="en-US" altLang="ko-KR" sz="17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ko-KR" altLang="en-US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산업재해사망자수 </a:t>
            </a:r>
            <a:r>
              <a:rPr lang="en-US" altLang="ko-KR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OECD</a:t>
            </a:r>
            <a:r>
              <a:rPr lang="ko-KR" altLang="en-US" sz="17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상위권</a:t>
            </a:r>
          </a:p>
          <a:p>
            <a:pPr algn="just">
              <a:lnSpc>
                <a:spcPct val="150000"/>
              </a:lnSpc>
            </a:pPr>
            <a:endParaRPr lang="en-US" altLang="ko-KR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새로운 유형의 직업성 질병의 등장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감정노동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스트레스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altLang="ko-KR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감정노동에 의한 자살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우울증 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과로사와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과로자살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직업성 암 등</a:t>
            </a:r>
          </a:p>
          <a:p>
            <a:pPr algn="just">
              <a:lnSpc>
                <a:spcPct val="150000"/>
              </a:lnSpc>
            </a:pPr>
            <a:endParaRPr lang="ko-KR" altLang="en-US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7415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질환 쟁점해설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23850" y="723900"/>
            <a:ext cx="8532813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marL="342900" indent="-342900" algn="just">
              <a:lnSpc>
                <a:spcPct val="200000"/>
              </a:lnSpc>
              <a:buFontTx/>
              <a:buAutoNum type="arabicParenR"/>
              <a:defRPr/>
            </a:pP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근골격계 질환의 정의</a:t>
            </a:r>
          </a:p>
          <a:p>
            <a:pPr marL="342900" indent="-342900" algn="just">
              <a:lnSpc>
                <a:spcPct val="150000"/>
              </a:lnSpc>
              <a:defRPr/>
            </a:pP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업무상 위험요인에 의해서 특정 신체부위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어깨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팔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손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목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허리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다리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근육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인대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</a:p>
          <a:p>
            <a:pPr marL="342900" indent="-342900" algn="just">
              <a:lnSpc>
                <a:spcPct val="150000"/>
              </a:lnSpc>
              <a:defRPr/>
            </a:pP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힘줄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추간판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연골 또는 뼈나 관련 신경 및 혈관에 통증이나 기능저하를 가져오는 질환</a:t>
            </a:r>
            <a:endParaRPr kumimoji="0"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algn="just">
              <a:lnSpc>
                <a:spcPct val="150000"/>
              </a:lnSpc>
              <a:defRPr/>
            </a:pP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1938" indent="-261938" algn="just">
              <a:lnSpc>
                <a:spcPct val="200000"/>
              </a:lnSpc>
              <a:defRPr/>
            </a:pP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2) 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근골격계 질환의 특성</a:t>
            </a:r>
          </a:p>
          <a:p>
            <a:pPr marL="261938" indent="-261938" algn="just">
              <a:lnSpc>
                <a:spcPct val="150000"/>
              </a:lnSpc>
              <a:defRPr/>
            </a:pP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① 특정된 하나의 신체부위에 발생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동시에 여러 부위에 다발적으로 발생할 수도 있음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1938" indent="-261938" algn="just">
              <a:lnSpc>
                <a:spcPct val="150000"/>
              </a:lnSpc>
              <a:defRPr/>
            </a:pP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② 하나의 조직뿐만 아니라 다른 주변 조직의 변화를 동시에 가져옴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1938" indent="-261938" algn="just">
              <a:lnSpc>
                <a:spcPct val="150000"/>
              </a:lnSpc>
              <a:defRPr/>
            </a:pP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③ 질환의 임상양상 및 건사소견 등이 사고성과 비사고성으로 명확하게 구분되지 않음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1938" indent="-261938" algn="just">
              <a:lnSpc>
                <a:spcPct val="150000"/>
              </a:lnSpc>
              <a:defRPr/>
            </a:pP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④ 객관적인 검사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방사학적 검사 등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결과와 임상 증상이 일치하지 않는 경우가 많음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1938" indent="-261938" algn="just">
              <a:lnSpc>
                <a:spcPct val="150000"/>
              </a:lnSpc>
              <a:defRPr/>
            </a:pP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⑤ 직업적인 원인 외에도 개인요인과 일상생활 등의 비직업적인 원인</a:t>
            </a:r>
            <a:endParaRPr kumimoji="0"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1938" indent="-261938" algn="just">
              <a:lnSpc>
                <a:spcPct val="150000"/>
              </a:lnSpc>
              <a:defRPr/>
            </a:pP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(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연령증가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일상생활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  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취미생활 등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 의해서도 발생할 수 있음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1938" indent="-261938" algn="just">
              <a:lnSpc>
                <a:spcPct val="150000"/>
              </a:lnSpc>
              <a:defRPr/>
            </a:pP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⑥ 증상의 정도가 가볍고 주기적인 것부터 심각하고 만성적인 것까지 다양하게 나타남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76807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질환 쟁점해설</a:t>
            </a:r>
          </a:p>
        </p:txBody>
      </p:sp>
      <p:sp>
        <p:nvSpPr>
          <p:cNvPr id="89095" name="Rectangle 2"/>
          <p:cNvSpPr>
            <a:spLocks noChangeArrowheads="1"/>
          </p:cNvSpPr>
          <p:nvPr/>
        </p:nvSpPr>
        <p:spPr bwMode="auto">
          <a:xfrm>
            <a:off x="179388" y="404813"/>
            <a:ext cx="73802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marL="342900" indent="-342900" algn="just">
              <a:lnSpc>
                <a:spcPct val="200000"/>
              </a:lnSpc>
            </a:pPr>
            <a:r>
              <a:rPr kumimoji="0" lang="en-US" altLang="ko-KR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3) </a:t>
            </a:r>
            <a:r>
              <a:rPr kumimoji="0" lang="ko-KR" altLang="en-US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 질병의 유형</a:t>
            </a:r>
            <a:endParaRPr kumimoji="0" lang="ko-KR" altLang="en-US" sz="1600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9096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16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88453"/>
              </p:ext>
            </p:extLst>
          </p:nvPr>
        </p:nvGraphicFramePr>
        <p:xfrm>
          <a:off x="250825" y="1125538"/>
          <a:ext cx="8497888" cy="4876800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팔부분</a:t>
                      </a: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팔목터널 증후군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(VDT)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손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손목의 건초염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윤활막염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팔꿈치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아래팔 부위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외측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상과염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바깥쪽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위관절융기염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내측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상과염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안쪽 위관절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융기염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아래팔 근육의 근육통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근막동통증후군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위팔  부위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위팔어깨관절의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관절증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이두근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힘줄염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위팔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두갈래근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건막염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어깨 부위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봉우리빗장관절 부위의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관절증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회전근개건염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어깨 근육의 근육통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흉곽하구증후군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목 부위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목의 통증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긴장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목경부의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관절증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목뼈 원판 장애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다리부분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반월상 연골손상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무릎뼈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힘줄염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발목과 발의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힘줄염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발바닥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근막염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허리부분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아래허리통증 긴장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요부염좌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추간판탈출증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요추부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염좌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질환 쟁점해설</a:t>
            </a:r>
          </a:p>
        </p:txBody>
      </p:sp>
      <p:sp>
        <p:nvSpPr>
          <p:cNvPr id="77830" name="Rectangle 2"/>
          <p:cNvSpPr>
            <a:spLocks noChangeArrowheads="1"/>
          </p:cNvSpPr>
          <p:nvPr/>
        </p:nvSpPr>
        <p:spPr bwMode="auto">
          <a:xfrm>
            <a:off x="468313" y="712788"/>
            <a:ext cx="73802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marL="342900" indent="-342900" algn="just">
              <a:lnSpc>
                <a:spcPct val="200000"/>
              </a:lnSpc>
            </a:pPr>
            <a:r>
              <a:rPr kumimoji="0" lang="en-US" altLang="ko-KR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4) </a:t>
            </a:r>
            <a:r>
              <a:rPr kumimoji="0" lang="ko-KR" altLang="en-US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 질환의 발생에 기여하는 요인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① 구조적 요인 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노동강도의 증가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작업조직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생산방식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사회 경제적 변화 등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② 작업관련요인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작업자세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힘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반복성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등의 물리적 스트레스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③ 개인적 요인 및 사회 심리적 요인</a:t>
            </a:r>
          </a:p>
          <a:p>
            <a:pPr marL="342900" indent="-342900" algn="just">
              <a:lnSpc>
                <a:spcPct val="150000"/>
              </a:lnSpc>
            </a:pPr>
            <a:endParaRPr kumimoji="0" lang="ko-KR" altLang="en-US" sz="1600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algn="just">
              <a:lnSpc>
                <a:spcPct val="200000"/>
              </a:lnSpc>
            </a:pPr>
            <a:r>
              <a:rPr kumimoji="0" lang="en-US" altLang="ko-KR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5) </a:t>
            </a:r>
            <a:r>
              <a:rPr kumimoji="0" lang="ko-KR" altLang="en-US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작업관련과 관련된 위험요인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빠른 작업속도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반복적인 동작을 계속 수행하는 작업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무리한 힘을 요구하는 작업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부자연스러운 작업자세를 요구하는 작업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라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팔이나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팔꿈치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손바닥 등이 날카로운 면과 접촉되는 작업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추운 환경에서 일하는 작업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바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과도한 진동이 손이나 팔 등에 전달되는 경우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</a:t>
            </a: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휴게시간 부족</a:t>
            </a:r>
          </a:p>
          <a:p>
            <a:pPr marL="342900" indent="-342900" algn="just">
              <a:lnSpc>
                <a:spcPct val="150000"/>
              </a:lnSpc>
            </a:pPr>
            <a:endParaRPr kumimoji="0" lang="ko-KR" altLang="en-US" sz="1600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77831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질환 쟁점해설</a:t>
            </a:r>
          </a:p>
        </p:txBody>
      </p:sp>
      <p:sp>
        <p:nvSpPr>
          <p:cNvPr id="78854" name="Rectangle 2"/>
          <p:cNvSpPr>
            <a:spLocks noChangeArrowheads="1"/>
          </p:cNvSpPr>
          <p:nvPr/>
        </p:nvSpPr>
        <p:spPr bwMode="auto">
          <a:xfrm>
            <a:off x="468313" y="1720850"/>
            <a:ext cx="7380287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marL="342900" indent="-342900" algn="just">
              <a:lnSpc>
                <a:spcPct val="200000"/>
              </a:lnSpc>
            </a:pPr>
            <a:r>
              <a:rPr kumimoji="0" lang="en-US" altLang="ko-KR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6) </a:t>
            </a:r>
            <a:r>
              <a:rPr kumimoji="0" lang="ko-KR" altLang="en-US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근골격계질환 사건 처리시 유의할 사항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산업의학 전공의의 소견요청 활용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기존 퇴행성질환과 신체부담업무가 복합적으로 나타날 경우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기존질환이 사고 등으로 인해 악화된 경우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작업환경 및 직업력 조사내용 및 조사방법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주치의 소견조회 요청 방법</a:t>
            </a:r>
          </a:p>
          <a:p>
            <a:pPr marL="342900" indent="-342900" algn="just">
              <a:lnSpc>
                <a:spcPct val="150000"/>
              </a:lnSpc>
            </a:pPr>
            <a:r>
              <a:rPr kumimoji="0" lang="en-US" altLang="ko-KR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r>
              <a:rPr kumimoji="0" lang="ko-KR" altLang="en-US" sz="16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노동조합의 조력</a:t>
            </a:r>
          </a:p>
          <a:p>
            <a:pPr marL="342900" indent="-342900" algn="just">
              <a:lnSpc>
                <a:spcPct val="150000"/>
              </a:lnSpc>
            </a:pPr>
            <a:endParaRPr kumimoji="0" lang="ko-KR" altLang="en-US" sz="1600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algn="just">
              <a:lnSpc>
                <a:spcPct val="150000"/>
              </a:lnSpc>
            </a:pPr>
            <a:endParaRPr kumimoji="0" lang="ko-KR" altLang="en-US" sz="1600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78855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질환 쟁점해설</a:t>
            </a:r>
          </a:p>
        </p:txBody>
      </p:sp>
      <p:sp>
        <p:nvSpPr>
          <p:cNvPr id="78854" name="Rectangle 2"/>
          <p:cNvSpPr>
            <a:spLocks noChangeArrowheads="1"/>
          </p:cNvSpPr>
          <p:nvPr/>
        </p:nvSpPr>
        <p:spPr bwMode="auto">
          <a:xfrm>
            <a:off x="323850" y="632877"/>
            <a:ext cx="7380287" cy="99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marL="342900" indent="-342900" algn="just">
              <a:lnSpc>
                <a:spcPct val="200000"/>
              </a:lnSpc>
            </a:pP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7) </a:t>
            </a:r>
            <a:r>
              <a:rPr kumimoji="0"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근골격계질환의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인정 기준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algn="just">
              <a:lnSpc>
                <a:spcPct val="150000"/>
              </a:lnSpc>
            </a:pP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78855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412776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 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시간 이상 집중적으로 자료 입력 등을 위해 키보드 또는 마우스 조작하는 작업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 총 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시간 이상 목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어깨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팔꿈치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손목 또는 손을 사용하여 같은 동작을 반복하는 작업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 총 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시간 이상 머리 위에 손이 있거나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팔꿈치가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어깨위에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있거나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팔꿈치를 몸통으로부터 들거나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팔꿈치를 몸통뒤쪽에 위치하도록 하는 상태에서 이루어지는 작업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지지되지 않은 상태이거나 임의로 자세를 바꿀 수 없는 조건에서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 총 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시간 이상 목이나 허리를 구부리거나 트는 상태에서 이루어지는 작업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 총 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시간 이상 쪼그리고 앉거나 무릎을 굽힌 자세에서 이루어지는 작업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 총 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시간 이상 지지되지 않는 상태에서 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1kg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이상의 물건을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한손의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손가락으로 집어 옮기거나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2kg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이상에 상응하는 힘을 가하여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한손의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손가락으로 물건을 쥐는 작업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 총 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시간 이상 지지되지 않은 상태에서 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4.5kg 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이상의 물건을 한 손으로 들거나 동일한 힘으로 쥐는 작업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5040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질환 쟁점해설</a:t>
            </a:r>
          </a:p>
        </p:txBody>
      </p:sp>
      <p:sp>
        <p:nvSpPr>
          <p:cNvPr id="78854" name="Rectangle 2"/>
          <p:cNvSpPr>
            <a:spLocks noChangeArrowheads="1"/>
          </p:cNvSpPr>
          <p:nvPr/>
        </p:nvSpPr>
        <p:spPr bwMode="auto">
          <a:xfrm>
            <a:off x="323850" y="632877"/>
            <a:ext cx="7380287" cy="99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marL="342900" indent="-342900" algn="just">
              <a:lnSpc>
                <a:spcPct val="200000"/>
              </a:lnSpc>
            </a:pPr>
            <a:r>
              <a:rPr kumimoji="0"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7) </a:t>
            </a:r>
            <a:r>
              <a:rPr kumimoji="0"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근골격계질환의</a:t>
            </a:r>
            <a:r>
              <a:rPr kumimoji="0"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인정 기준</a:t>
            </a:r>
            <a:r>
              <a:rPr kumimoji="0"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	</a:t>
            </a: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algn="just">
              <a:lnSpc>
                <a:spcPct val="150000"/>
              </a:lnSpc>
            </a:pPr>
            <a:endParaRPr kumimoji="0" lang="ko-KR" altLang="en-US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78855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412776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 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 이상 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25kg 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이상의 물체를 드는 작업</a:t>
            </a: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 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25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 이상 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10kg 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이상의 물체를 무릎 아래에서 들거나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 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어깨 위에서 들거나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 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팔을 뻗는 상태에서 드는 작업</a:t>
            </a: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 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 총 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시간 이상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 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분당 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 이상 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4.5kg 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이상의 물체를 드는 작업</a:t>
            </a: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 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하루에 총 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시간 이상 시간당 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 이상 손 또는 무릎을 사용하여 반복적으로 충격을 </a:t>
            </a: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가하는 작업</a:t>
            </a:r>
          </a:p>
        </p:txBody>
      </p:sp>
    </p:spTree>
    <p:extLst>
      <p:ext uri="{BB962C8B-B14F-4D97-AF65-F5344CB8AC3E}">
        <p14:creationId xmlns:p14="http://schemas.microsoft.com/office/powerpoint/2010/main" val="446981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(4) </a:t>
            </a: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직업성암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인정 기준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920" y="807300"/>
            <a:ext cx="887615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석면에 노출되어 발생하는 폐암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악성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중피종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후두암 또는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난소암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석면폐증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또는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흉막반을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포함한 흉막비후와 동반된 경우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객담 중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석면소체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또는 석면섬유가 발견되는 경우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석면에 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이상 노출된 경우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2. 6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 크롬 또는 그 화합물에 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이상 노출된 경우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3.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니켈 화합물에 노출되어 발생한 폐암 또는 비강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부비동암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4.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콜타르피치에 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이상 노출된 경우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5.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라돈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-222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또는 그 붕괴물질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카드뮴 또는 그 화합물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베릴륨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또는 그 화합물 및 결정형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유리규산에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노출되어 발생한 폐암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6.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검댕에 노출되어 발생한 폐암 또는 피부암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7.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콜타르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정제되지 않은 광물유에 노출되어 발생한 피부암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8.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비소 또는 그 무기화합물에 노출되어 발생한 폐암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방광암 또는 피부암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9. 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스프레이 도장 업무에 종사하여 발생한 폐암 또는 방광암</a:t>
            </a:r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10.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벤지딘</a:t>
            </a:r>
            <a:r>
              <a: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베타나프틸아민에</a:t>
            </a:r>
            <a:r>
              <a: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노출되어 발생한 방광암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(4) </a:t>
            </a: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직업성암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인정 기준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692696"/>
            <a:ext cx="887615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11.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목재 분진에 노출되어 발생한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비인두암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또는 비강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부비동암</a:t>
            </a: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12. 1PPM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 농도의 벤젠에 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이상 노출되어 발생한 백혈병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다발성 골수종</a:t>
            </a: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13.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포름알데히드에 노출되어 발생한 백혈병 또는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비인두암</a:t>
            </a: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14. 1,3-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부타디엔에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노출되어 발생한 백혈병</a:t>
            </a: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15.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산화에틸렌에 노출되어 발생한 림프구성 백혈병</a:t>
            </a: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16.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염화비닐에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노출되어 발생한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간혈관육종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또는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간세포암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(4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이상 노출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17.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보건의료업에 종사하거나 혈액을 취급하는 업무를 수행하는 과정에서 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B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 또는 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 간염바이러스에 노출되어 발생한 간암</a:t>
            </a:r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sz="16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18.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엑스선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감마선 등의 전리방사선에 노출되어 발생한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침샘암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식도암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위암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대장암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폐암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뼈암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피부의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기저세포암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유방암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신장암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방광암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뇌 및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중추신경계암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갑상선암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급성 림프구성 백혈병 및 급성</a:t>
            </a:r>
            <a:r>
              <a:rPr lang="en-US" altLang="ko-KR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만성 </a:t>
            </a:r>
            <a:r>
              <a:rPr lang="ko-KR" altLang="en-US" sz="16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골수성</a:t>
            </a:r>
            <a:r>
              <a:rPr lang="ko-KR" altLang="en-US" sz="16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백혈병</a:t>
            </a:r>
          </a:p>
        </p:txBody>
      </p:sp>
    </p:spTree>
    <p:extLst>
      <p:ext uri="{BB962C8B-B14F-4D97-AF65-F5344CB8AC3E}">
        <p14:creationId xmlns:p14="http://schemas.microsoft.com/office/powerpoint/2010/main" val="1456955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(5)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정신 질환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73484_88470_53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8" y="767029"/>
            <a:ext cx="4483225" cy="4967056"/>
          </a:xfrm>
          <a:prstGeom prst="rect">
            <a:avLst/>
          </a:prstGeom>
        </p:spPr>
      </p:pic>
      <p:pic>
        <p:nvPicPr>
          <p:cNvPr id="10" name="Picture 2" descr="http://cfile29.uf.tistory.com/image/244BB849554FA6AE1E758D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3328" y="811418"/>
            <a:ext cx="4199539" cy="4891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677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(5)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정신 질환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107504" y="1322677"/>
            <a:ext cx="7507957" cy="984208"/>
            <a:chOff x="-850204" y="2525917"/>
            <a:chExt cx="8966617" cy="1700613"/>
          </a:xfrm>
        </p:grpSpPr>
        <p:grpSp>
          <p:nvGrpSpPr>
            <p:cNvPr id="9" name="그룹 19"/>
            <p:cNvGrpSpPr/>
            <p:nvPr/>
          </p:nvGrpSpPr>
          <p:grpSpPr>
            <a:xfrm>
              <a:off x="-850204" y="2743452"/>
              <a:ext cx="8966617" cy="1483078"/>
              <a:chOff x="-1713390" y="3092970"/>
              <a:chExt cx="8966617" cy="1483078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-1614421" y="3101848"/>
                <a:ext cx="8867648" cy="1474200"/>
              </a:xfrm>
              <a:prstGeom prst="rect">
                <a:avLst/>
              </a:prstGeom>
            </p:spPr>
            <p:style>
              <a:lnRef idx="2">
                <a:schemeClr val="accent5">
                  <a:hueOff val="-3676673"/>
                  <a:satOff val="-5114"/>
                  <a:lumOff val="-1961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직사각형 13"/>
              <p:cNvSpPr/>
              <p:nvPr/>
            </p:nvSpPr>
            <p:spPr>
              <a:xfrm>
                <a:off x="-1713390" y="3092970"/>
                <a:ext cx="8867648" cy="1474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8228" tIns="270764" rIns="688228" bIns="113792" numCol="1" spcCol="1270" anchor="t" anchorCtr="0">
                <a:noAutofit/>
              </a:bodyPr>
              <a:lstStyle/>
              <a:p>
                <a:endParaRPr lang="en-US" altLang="ko-KR" sz="9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r>
                  <a:rPr lang="ko-KR" altLang="en-US" sz="105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근로자가에게 발병한 정신질병과 업무 간의 </a:t>
                </a:r>
                <a:r>
                  <a:rPr lang="ko-KR" altLang="en-US" sz="105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상당인과관계</a:t>
                </a:r>
                <a:r>
                  <a:rPr lang="ko-KR" altLang="en-US" sz="105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가  인정되면 이를 산업재해로 인정한다</a:t>
                </a:r>
                <a:r>
                  <a:rPr lang="en-US" altLang="ko-KR" sz="105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.</a:t>
                </a:r>
              </a:p>
              <a:p>
                <a:pPr algn="r"/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(</a:t>
                </a:r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산업재해보상보험법 </a:t>
                </a:r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37</a:t>
                </a:r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조</a:t>
                </a:r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)</a:t>
                </a:r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</a:t>
                </a:r>
                <a:endParaRPr lang="en-US" altLang="ko-KR" sz="9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</p:grpSp>
        <p:grpSp>
          <p:nvGrpSpPr>
            <p:cNvPr id="10" name="그룹 20"/>
            <p:cNvGrpSpPr/>
            <p:nvPr/>
          </p:nvGrpSpPr>
          <p:grpSpPr>
            <a:xfrm>
              <a:off x="401045" y="2525917"/>
              <a:ext cx="3772478" cy="391660"/>
              <a:chOff x="-497651" y="2875435"/>
              <a:chExt cx="3772478" cy="391660"/>
            </a:xfrm>
          </p:grpSpPr>
          <p:sp>
            <p:nvSpPr>
              <p:cNvPr id="11" name="모서리가 둥근 직사각형 10"/>
              <p:cNvSpPr/>
              <p:nvPr/>
            </p:nvSpPr>
            <p:spPr>
              <a:xfrm>
                <a:off x="-497651" y="2883335"/>
                <a:ext cx="3720191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676673"/>
                  <a:satOff val="-5114"/>
                  <a:lumOff val="-1961"/>
                  <a:alphaOff val="0"/>
                </a:schemeClr>
              </a:fillRef>
              <a:effectRef idx="0">
                <a:schemeClr val="accent5">
                  <a:hueOff val="-3676673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모서리가 둥근 직사각형 6"/>
              <p:cNvSpPr/>
              <p:nvPr/>
            </p:nvSpPr>
            <p:spPr>
              <a:xfrm>
                <a:off x="-407896" y="2875435"/>
                <a:ext cx="3682723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4623" tIns="0" rIns="234623" bIns="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2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산업재해보상보험법</a:t>
                </a:r>
                <a:endParaRPr lang="ko-KR" altLang="en-US" sz="1200" b="1" kern="12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</p:grpSp>
      </p:grpSp>
      <p:grpSp>
        <p:nvGrpSpPr>
          <p:cNvPr id="15" name="그룹 14"/>
          <p:cNvGrpSpPr/>
          <p:nvPr/>
        </p:nvGrpSpPr>
        <p:grpSpPr>
          <a:xfrm>
            <a:off x="-180528" y="2594916"/>
            <a:ext cx="7782486" cy="1401709"/>
            <a:chOff x="-1250592" y="2525917"/>
            <a:chExt cx="9294482" cy="1727247"/>
          </a:xfrm>
        </p:grpSpPr>
        <p:grpSp>
          <p:nvGrpSpPr>
            <p:cNvPr id="16" name="그룹 19"/>
            <p:cNvGrpSpPr/>
            <p:nvPr/>
          </p:nvGrpSpPr>
          <p:grpSpPr>
            <a:xfrm>
              <a:off x="-1250592" y="2743452"/>
              <a:ext cx="9294482" cy="1509712"/>
              <a:chOff x="-2113778" y="3092970"/>
              <a:chExt cx="9294482" cy="1509712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-1686945" y="3128482"/>
                <a:ext cx="8867649" cy="1474200"/>
              </a:xfrm>
              <a:prstGeom prst="rect">
                <a:avLst/>
              </a:prstGeom>
            </p:spPr>
            <p:style>
              <a:lnRef idx="2">
                <a:schemeClr val="accent5">
                  <a:hueOff val="-3676673"/>
                  <a:satOff val="-5114"/>
                  <a:lumOff val="-1961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직사각형 20"/>
              <p:cNvSpPr/>
              <p:nvPr/>
            </p:nvSpPr>
            <p:spPr>
              <a:xfrm>
                <a:off x="-2113778" y="3092970"/>
                <a:ext cx="9268037" cy="1474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8228" tIns="270764" rIns="688228" bIns="113792" numCol="1" spcCol="1270" anchor="t" anchorCtr="0">
                <a:noAutofit/>
              </a:bodyPr>
              <a:lstStyle/>
              <a:p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1.</a:t>
                </a:r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근로자가 업무수행과정에서 스트레스 요인 등에 노출된 경력이 있을 것</a:t>
                </a:r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.</a:t>
                </a:r>
              </a:p>
              <a:p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2. </a:t>
                </a:r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스트레스 요인 등에 노출되어서 정신질병이 발병될 수 있다고 인정될 것</a:t>
                </a:r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.</a:t>
                </a:r>
              </a:p>
              <a:p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3. </a:t>
                </a:r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발병된 정신질환이 업무상 질병 인정 기준에 명시된 질병일 것</a:t>
                </a:r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.</a:t>
                </a:r>
              </a:p>
              <a:p>
                <a:pPr algn="r"/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(</a:t>
                </a:r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산업재해보상보험법 시행령 </a:t>
                </a:r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34</a:t>
                </a:r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조</a:t>
                </a:r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)</a:t>
                </a:r>
              </a:p>
            </p:txBody>
          </p:sp>
        </p:grpSp>
        <p:grpSp>
          <p:nvGrpSpPr>
            <p:cNvPr id="17" name="그룹 20"/>
            <p:cNvGrpSpPr/>
            <p:nvPr/>
          </p:nvGrpSpPr>
          <p:grpSpPr>
            <a:xfrm>
              <a:off x="401045" y="2525917"/>
              <a:ext cx="3772478" cy="391660"/>
              <a:chOff x="-497651" y="2875435"/>
              <a:chExt cx="3772478" cy="391660"/>
            </a:xfrm>
          </p:grpSpPr>
          <p:sp>
            <p:nvSpPr>
              <p:cNvPr id="18" name="모서리가 둥근 직사각형 17"/>
              <p:cNvSpPr/>
              <p:nvPr/>
            </p:nvSpPr>
            <p:spPr>
              <a:xfrm>
                <a:off x="-497651" y="2883335"/>
                <a:ext cx="3720191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676673"/>
                  <a:satOff val="-5114"/>
                  <a:lumOff val="-1961"/>
                  <a:alphaOff val="0"/>
                </a:schemeClr>
              </a:fillRef>
              <a:effectRef idx="0">
                <a:schemeClr val="accent5">
                  <a:hueOff val="-3676673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모서리가 둥근 직사각형 6"/>
              <p:cNvSpPr/>
              <p:nvPr/>
            </p:nvSpPr>
            <p:spPr>
              <a:xfrm>
                <a:off x="-407896" y="2875435"/>
                <a:ext cx="3682723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4623" tIns="0" rIns="234623" bIns="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2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산업재해보상보험법 시행령</a:t>
                </a:r>
                <a:endParaRPr lang="ko-KR" altLang="en-US" sz="1200" b="1" kern="12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</p:grpSp>
      </p:grpSp>
      <p:grpSp>
        <p:nvGrpSpPr>
          <p:cNvPr id="22" name="그룹 21"/>
          <p:cNvGrpSpPr/>
          <p:nvPr/>
        </p:nvGrpSpPr>
        <p:grpSpPr>
          <a:xfrm>
            <a:off x="-180528" y="4179092"/>
            <a:ext cx="8561017" cy="1266132"/>
            <a:chOff x="-1250592" y="2579183"/>
            <a:chExt cx="10224268" cy="2251748"/>
          </a:xfrm>
        </p:grpSpPr>
        <p:grpSp>
          <p:nvGrpSpPr>
            <p:cNvPr id="23" name="그룹 19"/>
            <p:cNvGrpSpPr/>
            <p:nvPr/>
          </p:nvGrpSpPr>
          <p:grpSpPr>
            <a:xfrm>
              <a:off x="-1250592" y="2743453"/>
              <a:ext cx="10224268" cy="2087478"/>
              <a:chOff x="-2113778" y="3092971"/>
              <a:chExt cx="10224268" cy="2087478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-1705075" y="3124043"/>
                <a:ext cx="8927156" cy="2056406"/>
              </a:xfrm>
              <a:prstGeom prst="rect">
                <a:avLst/>
              </a:prstGeom>
            </p:spPr>
            <p:style>
              <a:lnRef idx="2">
                <a:schemeClr val="accent5">
                  <a:hueOff val="-3676673"/>
                  <a:satOff val="-5114"/>
                  <a:lumOff val="-1961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직사각형 27"/>
              <p:cNvSpPr/>
              <p:nvPr/>
            </p:nvSpPr>
            <p:spPr>
              <a:xfrm>
                <a:off x="-2113778" y="3092971"/>
                <a:ext cx="10224268" cy="12728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8228" tIns="270764" rIns="688228" bIns="113792" numCol="1" spcCol="1270" anchor="t" anchorCtr="0">
                <a:noAutofit/>
              </a:bodyPr>
              <a:lstStyle/>
              <a:p>
                <a:pPr algn="ctr"/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1.</a:t>
                </a:r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업무와 관련하여 정신적 충격을 유발할 수 있는 사건에 의해 발생한                                                                                                      </a:t>
                </a:r>
                <a:r>
                  <a:rPr lang="ko-KR" altLang="en-US" sz="9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외상 후 스트레스장애</a:t>
                </a:r>
                <a:endParaRPr lang="en-US" altLang="ko-KR" sz="9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algn="ctr"/>
                <a:endParaRPr lang="en-US" altLang="ko-KR" sz="9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algn="ctr"/>
                <a:r>
                  <a:rPr lang="en-US" altLang="ko-KR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2.</a:t>
                </a:r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업무와 관련하여 고객 등으로부터 폭력 또는 폭언 등 정신적 충격을 유발할 수 있는 사건 또는 이와 직접 관련된 스트레스로 인하여 </a:t>
                </a:r>
                <a:endParaRPr lang="en-US" altLang="ko-KR" sz="9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algn="ctr"/>
                <a:r>
                  <a:rPr lang="ko-KR" altLang="en-US" sz="9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발생한 </a:t>
                </a:r>
                <a:endParaRPr lang="en-US" altLang="ko-KR" sz="9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algn="ctr"/>
                <a:r>
                  <a:rPr lang="ko-KR" altLang="en-US" sz="9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적응장애 또는 우울증</a:t>
                </a:r>
              </a:p>
              <a:p>
                <a:endParaRPr lang="ko-KR" altLang="en-US" sz="9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</p:grpSp>
        <p:grpSp>
          <p:nvGrpSpPr>
            <p:cNvPr id="24" name="그룹 20"/>
            <p:cNvGrpSpPr/>
            <p:nvPr/>
          </p:nvGrpSpPr>
          <p:grpSpPr>
            <a:xfrm>
              <a:off x="391979" y="2579183"/>
              <a:ext cx="3745282" cy="400537"/>
              <a:chOff x="-506717" y="2928701"/>
              <a:chExt cx="3745282" cy="400537"/>
            </a:xfrm>
          </p:grpSpPr>
          <p:sp>
            <p:nvSpPr>
              <p:cNvPr id="25" name="모서리가 둥근 직사각형 24"/>
              <p:cNvSpPr/>
              <p:nvPr/>
            </p:nvSpPr>
            <p:spPr>
              <a:xfrm>
                <a:off x="-506717" y="2945478"/>
                <a:ext cx="3720191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676673"/>
                  <a:satOff val="-5114"/>
                  <a:lumOff val="-1961"/>
                  <a:alphaOff val="0"/>
                </a:schemeClr>
              </a:fillRef>
              <a:effectRef idx="0">
                <a:schemeClr val="accent5">
                  <a:hueOff val="-3676673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모서리가 둥근 직사각형 6"/>
              <p:cNvSpPr/>
              <p:nvPr/>
            </p:nvSpPr>
            <p:spPr>
              <a:xfrm>
                <a:off x="-444158" y="2928701"/>
                <a:ext cx="3682723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4623" tIns="0" rIns="234623" bIns="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200" b="1" kern="12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업무상 질병인정 기준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1689" y="692696"/>
            <a:ext cx="433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정신질환과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산재법</a:t>
            </a:r>
            <a:endParaRPr lang="ko-KR" altLang="en-US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540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HY동녘B" pitchFamily="18" charset="-127"/>
                <a:ea typeface="HY동녘B" pitchFamily="18" charset="-127"/>
                <a:cs typeface="굴림" charset="-127"/>
              </a:rPr>
              <a:t>(3) </a:t>
            </a:r>
            <a:r>
              <a:rPr lang="ko-KR" altLang="en-US" sz="2000" dirty="0">
                <a:latin typeface="HY동녘B" pitchFamily="18" charset="-127"/>
                <a:ea typeface="HY동녘B" pitchFamily="18" charset="-127"/>
                <a:cs typeface="굴림" charset="-127"/>
              </a:rPr>
              <a:t>산업재해보상보험법의 문제점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1188" y="995363"/>
            <a:ext cx="79930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공단의 재해조사 실태 및 능력</a:t>
            </a:r>
          </a:p>
          <a:p>
            <a:pPr algn="just">
              <a:lnSpc>
                <a:spcPct val="150000"/>
              </a:lnSpc>
            </a:pP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공단의 재해조사 체계</a:t>
            </a:r>
          </a:p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조사 절차 및 단계의 문제점</a:t>
            </a:r>
          </a:p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● 조사 범위 및 수행능력의 문제점</a:t>
            </a:r>
          </a:p>
          <a:p>
            <a:pPr algn="just">
              <a:lnSpc>
                <a:spcPct val="150000"/>
              </a:lnSpc>
            </a:pPr>
            <a:endParaRPr lang="ko-KR" altLang="en-US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입증 책임의 문제 ⇨ 최근 판례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추정의 원칙 적용</a:t>
            </a:r>
          </a:p>
          <a:p>
            <a:pPr algn="just">
              <a:lnSpc>
                <a:spcPct val="150000"/>
              </a:lnSpc>
            </a:pP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근로자와 회사의 주장이 상반된 경우의 문제</a:t>
            </a:r>
          </a:p>
          <a:p>
            <a:pPr algn="just">
              <a:lnSpc>
                <a:spcPct val="150000"/>
              </a:lnSpc>
            </a:pP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질병판정위원회의 기능과 현실</a:t>
            </a:r>
          </a:p>
        </p:txBody>
      </p:sp>
      <p:pic>
        <p:nvPicPr>
          <p:cNvPr id="18439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(5)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정신 질환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1112530" y="2301123"/>
            <a:ext cx="2614624" cy="2962107"/>
            <a:chOff x="4548187" y="1262436"/>
            <a:chExt cx="3095625" cy="4333128"/>
          </a:xfrm>
        </p:grpSpPr>
        <p:grpSp>
          <p:nvGrpSpPr>
            <p:cNvPr id="9" name="그룹 8"/>
            <p:cNvGrpSpPr/>
            <p:nvPr/>
          </p:nvGrpSpPr>
          <p:grpSpPr>
            <a:xfrm>
              <a:off x="4548187" y="1262436"/>
              <a:ext cx="3095625" cy="1219269"/>
              <a:chOff x="3174" y="79642"/>
              <a:chExt cx="3095625" cy="1219269"/>
            </a:xfrm>
            <a:scene3d>
              <a:camera prst="orthographicFront"/>
              <a:lightRig rig="flat" dir="t"/>
            </a:scene3d>
          </p:grpSpPr>
          <p:sp>
            <p:nvSpPr>
              <p:cNvPr id="13" name="직사각형 12"/>
              <p:cNvSpPr/>
              <p:nvPr/>
            </p:nvSpPr>
            <p:spPr>
              <a:xfrm>
                <a:off x="3174" y="79642"/>
                <a:ext cx="3095625" cy="12192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4" name="직사각형 13"/>
              <p:cNvSpPr/>
              <p:nvPr/>
            </p:nvSpPr>
            <p:spPr>
              <a:xfrm>
                <a:off x="3174" y="79642"/>
                <a:ext cx="3095625" cy="12192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56464" tIns="89408" rIns="156464" bIns="89408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과거 </a:t>
                </a:r>
                <a:r>
                  <a:rPr lang="en-US" altLang="ko-KR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: </a:t>
                </a:r>
                <a:r>
                  <a:rPr lang="ko-KR" altLang="en-US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법개정 이전</a:t>
                </a:r>
                <a:endParaRPr lang="ko-KR" altLang="en-US" b="1" kern="12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4548187" y="2286397"/>
              <a:ext cx="3095625" cy="3309167"/>
              <a:chOff x="3174" y="1103603"/>
              <a:chExt cx="3095625" cy="3309167"/>
            </a:xfrm>
            <a:scene3d>
              <a:camera prst="orthographicFront"/>
              <a:lightRig rig="flat" dir="t"/>
            </a:scene3d>
          </p:grpSpPr>
          <p:sp>
            <p:nvSpPr>
              <p:cNvPr id="11" name="직사각형 10"/>
              <p:cNvSpPr/>
              <p:nvPr/>
            </p:nvSpPr>
            <p:spPr>
              <a:xfrm>
                <a:off x="3174" y="1103603"/>
                <a:ext cx="3095625" cy="311385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2" name="직사각형 11"/>
              <p:cNvSpPr/>
              <p:nvPr/>
            </p:nvSpPr>
            <p:spPr>
              <a:xfrm>
                <a:off x="3174" y="1298911"/>
                <a:ext cx="3095625" cy="311385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96012" tIns="96012" rIns="128016" bIns="144018" numCol="1" spcCol="1270" anchor="t" anchorCtr="0">
                <a:noAutofit/>
              </a:bodyPr>
              <a:lstStyle/>
              <a:p>
                <a:pPr marL="171450" lvl="1" indent="-171450" algn="l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altLang="ko-KR" sz="1400" b="1" kern="12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171450" lvl="1" indent="-171450" algn="l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ko-KR" altLang="en-US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외상 후 스트레스장애만 </a:t>
                </a:r>
                <a:endPara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171450" lvl="1" indent="-171450" algn="r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ko-KR" altLang="en-US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인정기준에 규정</a:t>
                </a:r>
                <a:endPara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171450" lvl="1" indent="-171450" algn="r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171450" lvl="1" indent="-171450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ko-KR" altLang="ko-KR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→</a:t>
                </a:r>
                <a:r>
                  <a:rPr lang="en-US" altLang="ko-KR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</a:t>
                </a:r>
                <a:r>
                  <a:rPr lang="ko-KR" altLang="en-US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정신질병의 </a:t>
                </a:r>
                <a:endPara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171450" lvl="1" indent="-171450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ko-KR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    </a:t>
                </a:r>
                <a:r>
                  <a:rPr lang="ko-KR" altLang="en-US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산재인정범위가 좁았다</a:t>
                </a:r>
                <a:r>
                  <a:rPr lang="en-US" altLang="ko-KR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.</a:t>
                </a:r>
              </a:p>
            </p:txBody>
          </p:sp>
        </p:grpSp>
      </p:grpSp>
      <p:grpSp>
        <p:nvGrpSpPr>
          <p:cNvPr id="15" name="그룹 14"/>
          <p:cNvGrpSpPr/>
          <p:nvPr/>
        </p:nvGrpSpPr>
        <p:grpSpPr>
          <a:xfrm>
            <a:off x="5197737" y="2267093"/>
            <a:ext cx="2614624" cy="2962107"/>
            <a:chOff x="4548187" y="1262436"/>
            <a:chExt cx="3095625" cy="4333128"/>
          </a:xfrm>
        </p:grpSpPr>
        <p:grpSp>
          <p:nvGrpSpPr>
            <p:cNvPr id="16" name="그룹 9"/>
            <p:cNvGrpSpPr/>
            <p:nvPr/>
          </p:nvGrpSpPr>
          <p:grpSpPr>
            <a:xfrm>
              <a:off x="4548187" y="1262436"/>
              <a:ext cx="3095625" cy="1219269"/>
              <a:chOff x="3174" y="79642"/>
              <a:chExt cx="3095625" cy="1219269"/>
            </a:xfrm>
            <a:scene3d>
              <a:camera prst="orthographicFront"/>
              <a:lightRig rig="flat" dir="t"/>
            </a:scene3d>
          </p:grpSpPr>
          <p:sp>
            <p:nvSpPr>
              <p:cNvPr id="20" name="직사각형 19"/>
              <p:cNvSpPr/>
              <p:nvPr/>
            </p:nvSpPr>
            <p:spPr>
              <a:xfrm>
                <a:off x="3174" y="79642"/>
                <a:ext cx="3095625" cy="12192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1" name="직사각형 20"/>
              <p:cNvSpPr/>
              <p:nvPr/>
            </p:nvSpPr>
            <p:spPr>
              <a:xfrm>
                <a:off x="3174" y="79642"/>
                <a:ext cx="3095625" cy="12192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56464" tIns="89408" rIns="156464" bIns="89408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현재 </a:t>
                </a:r>
                <a:r>
                  <a:rPr lang="en-US" altLang="ko-KR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: </a:t>
                </a:r>
                <a:r>
                  <a:rPr lang="ko-KR" altLang="en-US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법개정 이후</a:t>
                </a:r>
                <a:endParaRPr lang="ko-KR" altLang="en-US" b="1" kern="12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</p:grpSp>
        <p:grpSp>
          <p:nvGrpSpPr>
            <p:cNvPr id="17" name="그룹 10"/>
            <p:cNvGrpSpPr/>
            <p:nvPr/>
          </p:nvGrpSpPr>
          <p:grpSpPr>
            <a:xfrm>
              <a:off x="4548187" y="2286397"/>
              <a:ext cx="3095625" cy="3309167"/>
              <a:chOff x="3174" y="1103603"/>
              <a:chExt cx="3095625" cy="3309167"/>
            </a:xfrm>
            <a:scene3d>
              <a:camera prst="orthographicFront"/>
              <a:lightRig rig="flat" dir="t"/>
            </a:scene3d>
          </p:grpSpPr>
          <p:sp>
            <p:nvSpPr>
              <p:cNvPr id="18" name="직사각형 17"/>
              <p:cNvSpPr/>
              <p:nvPr/>
            </p:nvSpPr>
            <p:spPr>
              <a:xfrm>
                <a:off x="3174" y="1103603"/>
                <a:ext cx="3095625" cy="311385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9" name="직사각형 18"/>
              <p:cNvSpPr/>
              <p:nvPr/>
            </p:nvSpPr>
            <p:spPr>
              <a:xfrm>
                <a:off x="3174" y="1298911"/>
                <a:ext cx="3095625" cy="311385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96012" tIns="96012" rIns="128016" bIns="144018" numCol="1" spcCol="1270" anchor="t" anchorCtr="0">
                <a:noAutofit/>
              </a:bodyPr>
              <a:lstStyle/>
              <a:p>
                <a:pPr marL="171450" lvl="1" indent="-171450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altLang="ko-KR" sz="1400" b="1" kern="12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171450" lvl="1" indent="-171450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ko-KR" altLang="en-US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적응장애와 우울증을 </a:t>
                </a:r>
                <a:endPara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171450" lvl="1" indent="-171450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ko-KR" altLang="en-US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               인정기준에 추가</a:t>
                </a:r>
                <a:endPara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171450" lvl="1" indent="-171450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171450" lvl="1" indent="-171450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ko-KR" altLang="ko-KR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→</a:t>
                </a:r>
                <a:r>
                  <a:rPr lang="en-US" altLang="ko-KR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</a:t>
                </a:r>
                <a:r>
                  <a:rPr lang="ko-KR" altLang="en-US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정신질병의 </a:t>
                </a:r>
                <a:endPara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171450" lvl="1" indent="-171450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ko-KR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    </a:t>
                </a:r>
                <a:r>
                  <a:rPr lang="ko-KR" altLang="en-US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산재인정범위가 넓어짐</a:t>
                </a:r>
                <a:r>
                  <a:rPr lang="en-US" altLang="ko-KR" sz="14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.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513860" y="1350885"/>
            <a:ext cx="632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질병 인정기준의 개정</a:t>
            </a:r>
          </a:p>
        </p:txBody>
      </p:sp>
    </p:spTree>
    <p:extLst>
      <p:ext uri="{BB962C8B-B14F-4D97-AF65-F5344CB8AC3E}">
        <p14:creationId xmlns:p14="http://schemas.microsoft.com/office/powerpoint/2010/main" val="7096373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(5)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정신 질환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6926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자살과 산재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704507" y="1275643"/>
            <a:ext cx="6937698" cy="1361269"/>
            <a:chOff x="-841138" y="2525917"/>
            <a:chExt cx="8957551" cy="1700614"/>
          </a:xfrm>
        </p:grpSpPr>
        <p:grpSp>
          <p:nvGrpSpPr>
            <p:cNvPr id="10" name="그룹 9"/>
            <p:cNvGrpSpPr/>
            <p:nvPr/>
          </p:nvGrpSpPr>
          <p:grpSpPr>
            <a:xfrm>
              <a:off x="-841138" y="2626488"/>
              <a:ext cx="8957551" cy="1600043"/>
              <a:chOff x="-1704324" y="2976006"/>
              <a:chExt cx="8957551" cy="1600043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-1614421" y="3101849"/>
                <a:ext cx="8867648" cy="1474200"/>
              </a:xfrm>
              <a:prstGeom prst="rect">
                <a:avLst/>
              </a:prstGeom>
            </p:spPr>
            <p:style>
              <a:lnRef idx="2">
                <a:schemeClr val="accent5">
                  <a:hueOff val="-3676673"/>
                  <a:satOff val="-5114"/>
                  <a:lumOff val="-1961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직사각형 14"/>
              <p:cNvSpPr/>
              <p:nvPr/>
            </p:nvSpPr>
            <p:spPr>
              <a:xfrm>
                <a:off x="-1704324" y="2976006"/>
                <a:ext cx="8867648" cy="1474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8228" tIns="270764" rIns="688228" bIns="113792" numCol="1" spcCol="1270" anchor="t" anchorCtr="0">
                <a:noAutofit/>
              </a:bodyPr>
              <a:lstStyle/>
              <a:p>
                <a:pPr algn="ctr"/>
                <a:r>
                  <a:rPr lang="ko-KR" altLang="en-US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근로자의 고의</a:t>
                </a:r>
                <a:r>
                  <a:rPr lang="en-US" altLang="ko-KR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· </a:t>
                </a:r>
                <a:r>
                  <a:rPr lang="ko-KR" altLang="en-US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자해행위 또는 이 것이 원인이 되어 발생한 부상</a:t>
                </a:r>
                <a:r>
                  <a:rPr lang="en-US" altLang="ko-KR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· </a:t>
                </a:r>
                <a:r>
                  <a:rPr lang="ko-KR" altLang="en-US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장해 또는 사망은 업무상 재해로 보지 아니한다</a:t>
                </a:r>
                <a:r>
                  <a:rPr lang="en-US" altLang="ko-KR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. (</a:t>
                </a:r>
                <a:r>
                  <a:rPr lang="ko-KR" altLang="en-US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산업재해보상보험법 </a:t>
                </a:r>
                <a:r>
                  <a:rPr lang="en-US" altLang="ko-KR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37</a:t>
                </a:r>
                <a:r>
                  <a:rPr lang="ko-KR" altLang="en-US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조</a:t>
                </a:r>
                <a:r>
                  <a:rPr lang="en-US" altLang="ko-KR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)</a:t>
                </a:r>
              </a:p>
              <a:p>
                <a:pPr algn="r"/>
                <a:endParaRPr lang="en-US" altLang="ko-KR" sz="11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r>
                  <a:rPr lang="en-US" altLang="ko-KR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→ </a:t>
                </a:r>
                <a:r>
                  <a:rPr lang="ko-KR" altLang="en-US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자살은 근로자의 스스로에 대한 자해행위로 보아 업무상 재해로 인정되지 않는다</a:t>
                </a:r>
                <a:r>
                  <a:rPr lang="en-US" altLang="ko-KR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.</a:t>
                </a:r>
                <a:r>
                  <a:rPr lang="ko-KR" altLang="en-US" sz="11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</a:t>
                </a:r>
                <a:endParaRPr lang="en-US" altLang="ko-KR" sz="11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401045" y="2525917"/>
              <a:ext cx="3772478" cy="391660"/>
              <a:chOff x="-497651" y="2875435"/>
              <a:chExt cx="3772478" cy="391660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-497651" y="2883335"/>
                <a:ext cx="3720191" cy="3837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676673"/>
                  <a:satOff val="-5114"/>
                  <a:lumOff val="-1961"/>
                  <a:alphaOff val="0"/>
                </a:schemeClr>
              </a:fillRef>
              <a:effectRef idx="0">
                <a:schemeClr val="accent5">
                  <a:hueOff val="-3676673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모서리가 둥근 직사각형 6"/>
              <p:cNvSpPr/>
              <p:nvPr/>
            </p:nvSpPr>
            <p:spPr>
              <a:xfrm>
                <a:off x="-407896" y="2875435"/>
                <a:ext cx="3682723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4623" tIns="0" rIns="234623" bIns="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200" b="1" kern="12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원칙</a:t>
                </a:r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351579" y="2972755"/>
            <a:ext cx="7618038" cy="3019337"/>
            <a:chOff x="-1286853" y="2533818"/>
            <a:chExt cx="9835966" cy="2272153"/>
          </a:xfrm>
        </p:grpSpPr>
        <p:grpSp>
          <p:nvGrpSpPr>
            <p:cNvPr id="17" name="그룹 19"/>
            <p:cNvGrpSpPr/>
            <p:nvPr/>
          </p:nvGrpSpPr>
          <p:grpSpPr>
            <a:xfrm>
              <a:off x="-1286853" y="2636976"/>
              <a:ext cx="9835966" cy="2168995"/>
              <a:chOff x="-2150039" y="2986494"/>
              <a:chExt cx="9835966" cy="2168995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-1614421" y="3101849"/>
                <a:ext cx="8867648" cy="1474200"/>
              </a:xfrm>
              <a:prstGeom prst="rect">
                <a:avLst/>
              </a:prstGeom>
            </p:spPr>
            <p:style>
              <a:lnRef idx="2">
                <a:schemeClr val="accent5">
                  <a:hueOff val="-3676673"/>
                  <a:satOff val="-5114"/>
                  <a:lumOff val="-1961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직사각형 21"/>
              <p:cNvSpPr/>
              <p:nvPr/>
            </p:nvSpPr>
            <p:spPr>
              <a:xfrm>
                <a:off x="-2150039" y="2986494"/>
                <a:ext cx="9835966" cy="2168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8228" tIns="270764" rIns="688228" bIns="113792" numCol="1" spcCol="1270" anchor="t" anchorCtr="0">
                <a:noAutofit/>
              </a:bodyPr>
              <a:lstStyle/>
              <a:p>
                <a:endParaRPr lang="en-US" altLang="ko-KR" sz="11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228600" indent="-228600">
                  <a:buAutoNum type="arabicPeriod"/>
                </a:pPr>
                <a:r>
                  <a:rPr lang="ko-KR" altLang="en-US" sz="11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업무상의 사유로 발생한 정신질환으로 치료를 받았거나 받고 있는 사람이 정신적 이상 상태에서 자해행위를 한 경우</a:t>
                </a:r>
                <a:endParaRPr lang="en-US" altLang="ko-KR" sz="11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marL="228600" indent="-228600">
                  <a:buAutoNum type="arabicPeriod"/>
                </a:pPr>
                <a:endParaRPr lang="ko-KR" altLang="en-US" sz="11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r>
                  <a:rPr lang="en-US" altLang="ko-KR" sz="11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2. </a:t>
                </a:r>
                <a:r>
                  <a:rPr lang="ko-KR" altLang="en-US" sz="11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업무상의 재해로 요양 중인 사람이 그 업무상의 재해로 인한 정신적 이상 상태에서 자해행위를 한 경우</a:t>
                </a:r>
                <a:endParaRPr lang="en-US" altLang="ko-KR" sz="11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endParaRPr lang="ko-KR" altLang="en-US" sz="11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r>
                  <a:rPr lang="en-US" altLang="ko-KR" sz="11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3. </a:t>
                </a:r>
                <a:r>
                  <a:rPr lang="ko-KR" altLang="en-US" sz="1100" b="1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그 밖에 업무상의 사유로 인한 정신적 이상 상태에서 자해행위를 하였다는 것이 의학적으로 인정되는 경우</a:t>
                </a:r>
              </a:p>
              <a:p>
                <a:endParaRPr lang="en-US" altLang="ko-KR" sz="11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</p:grpSp>
        <p:grpSp>
          <p:nvGrpSpPr>
            <p:cNvPr id="18" name="그룹 20"/>
            <p:cNvGrpSpPr/>
            <p:nvPr/>
          </p:nvGrpSpPr>
          <p:grpSpPr>
            <a:xfrm>
              <a:off x="354818" y="2533818"/>
              <a:ext cx="5719439" cy="383759"/>
              <a:chOff x="-543878" y="2883336"/>
              <a:chExt cx="5719439" cy="383759"/>
            </a:xfrm>
          </p:grpSpPr>
          <p:sp>
            <p:nvSpPr>
              <p:cNvPr id="19" name="모서리가 둥근 직사각형 18"/>
              <p:cNvSpPr/>
              <p:nvPr/>
            </p:nvSpPr>
            <p:spPr>
              <a:xfrm>
                <a:off x="-497651" y="2883336"/>
                <a:ext cx="5355924" cy="38375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676673"/>
                  <a:satOff val="-5114"/>
                  <a:lumOff val="-1961"/>
                  <a:alphaOff val="0"/>
                </a:schemeClr>
              </a:fillRef>
              <a:effectRef idx="0">
                <a:schemeClr val="accent5">
                  <a:hueOff val="-3676673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모서리가 둥근 직사각형 6"/>
              <p:cNvSpPr/>
              <p:nvPr/>
            </p:nvSpPr>
            <p:spPr>
              <a:xfrm>
                <a:off x="-543878" y="2906899"/>
                <a:ext cx="5719439" cy="346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4623" tIns="0" rIns="234623" bIns="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200" b="1" kern="12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예외 </a:t>
                </a:r>
                <a:r>
                  <a:rPr lang="en-US" altLang="ko-KR" sz="1200" b="1" kern="12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– </a:t>
                </a:r>
                <a:r>
                  <a:rPr lang="ko-KR" altLang="en-US" sz="1200" b="1" kern="1200" dirty="0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자살이 산재로 인정될 수 있는 경우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82032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(6) </a:t>
            </a:r>
            <a:r>
              <a:rPr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소음성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난청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눈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호흡기계 질환 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692696"/>
            <a:ext cx="88761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1)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소음성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난청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AutoNum type="arabicPeriod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연속적으로 </a:t>
            </a:r>
            <a:r>
              <a:rPr lang="en-US" altLang="ko-KR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85dB</a:t>
            </a:r>
            <a:r>
              <a:rPr lang="ko-KR" altLang="en-US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 소음에 </a:t>
            </a:r>
            <a:r>
              <a:rPr lang="en-US" altLang="ko-KR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이상 노출되어 한 귀의 청력손실이 </a:t>
            </a:r>
            <a:r>
              <a:rPr lang="en-US" altLang="ko-KR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40dB</a:t>
            </a:r>
            <a:r>
              <a:rPr lang="ko-KR" altLang="en-US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이상인 경우</a:t>
            </a:r>
            <a:endParaRPr lang="en-US" altLang="ko-KR" b="1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눈 질환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자외선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적외선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레이저 광선 등에 노출되어 발생한 백내장 등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호흡기계 질병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석면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목재 분진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곡물 분진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밀가루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짐승털의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먼지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항생 물질 등에 노출되어 천식이 발생할 경우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아연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구리 등의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금속흄에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노출되어 발생한 </a:t>
            </a: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금속열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크롬 또는 그 화합물에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이상 노출되어 발생한 천공 등</a:t>
            </a:r>
          </a:p>
        </p:txBody>
      </p:sp>
    </p:spTree>
    <p:extLst>
      <p:ext uri="{BB962C8B-B14F-4D97-AF65-F5344CB8AC3E}">
        <p14:creationId xmlns:p14="http://schemas.microsoft.com/office/powerpoint/2010/main" val="2057757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(7)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기타 질병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692696"/>
            <a:ext cx="88761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신경정신계 질병 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충추신경장해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말초신경병증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후각신경마비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림프조혈기계 질병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혈소판감소증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골수형성이상증후군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피부질병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검댕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대마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유리섬유 등에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개월 이상 노출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트리클로로에틸렌에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개월 이상 노출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동상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화상 등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간질병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트리클로로에틸렌에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개월 이상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염화비닐에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노출 된 경우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과도한 음주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69318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(7)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기타 질병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692696"/>
            <a:ext cx="88761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감염성 질병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보건의료 및 집단 수용시설 종사자의 경우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B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 간염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C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 간염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매독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결핵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풍진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홍역 등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쯔쯔가무시증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병원체에 의한 감염성 질병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6.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급성중독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염화비닐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납 크롬 등의 급성 중독으로 인한 질병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9602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Box 2"/>
          <p:cNvSpPr txBox="1">
            <a:spLocks noChangeArrowheads="1"/>
          </p:cNvSpPr>
          <p:nvPr/>
        </p:nvSpPr>
        <p:spPr bwMode="auto">
          <a:xfrm>
            <a:off x="134144" y="3094831"/>
            <a:ext cx="873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3. </a:t>
            </a:r>
            <a:r>
              <a:rPr kumimoji="0"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산재보험과 다른 보상과의 관계</a:t>
            </a:r>
          </a:p>
        </p:txBody>
      </p:sp>
    </p:spTree>
    <p:extLst>
      <p:ext uri="{BB962C8B-B14F-4D97-AF65-F5344CB8AC3E}">
        <p14:creationId xmlns:p14="http://schemas.microsoft.com/office/powerpoint/2010/main" val="20536132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사업주와의 합의와 산재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1432302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Q1)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사업주와 합의를 하면 산재신청이 안되나요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</a:p>
          <a:p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 신청 가능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이중보상 금지로 인해 합의금을 공제한 후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보험급여가 지급됨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합의금이 아닌 위로금으로 지급 된 금액은 공제가 안됨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 신청 후 조사 중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공단에서 합의 내용 확인함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74165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공상처리와 산재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143230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Q2)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사업주의 압박에 공상처리를 했을 때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 신청이 불가능 한가요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 </a:t>
            </a:r>
          </a:p>
          <a:p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건설현장 등에서는 산재신청을 하게 되면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입찰 시 불이익 발생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공상처리를 하는 경우가 대부분임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공상처리의 문제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 은폐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산재신청은 가능하나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합의와 마찬가지로 공상금액을 제외한 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</a:t>
            </a:r>
            <a:r>
              <a:rPr lang="ko-KR" altLang="en-US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보험금여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지급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7015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17015"/>
            <a:ext cx="9144000" cy="4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(3) </a:t>
            </a:r>
            <a:r>
              <a:rPr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산재와 손해배상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1432302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Q3)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 승인을 받은 후에 사업주에게 따로 청구할 수 있는 것이 있나요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</a:p>
          <a:p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사업주는 근로자에 대한 안전배려의무를 가짐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이를 위반하여 발생한 사고나 질병 발생 시 손해배상청구가 가능함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고의나 </a:t>
            </a:r>
            <a:r>
              <a:rPr lang="ko-KR" altLang="en-US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과실여부는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청구인이 </a:t>
            </a:r>
            <a:r>
              <a:rPr lang="ko-KR" altLang="en-US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입증해야함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과로성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질병의 경우 고의나 과실 여부를 입증하기 어려움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(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손해배상 소송의 실익이 없음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5896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1"/>
          <p:cNvSpPr>
            <a:spLocks noChangeArrowheads="1"/>
          </p:cNvSpPr>
          <p:nvPr/>
        </p:nvSpPr>
        <p:spPr bwMode="auto">
          <a:xfrm>
            <a:off x="0" y="-13474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(4) </a:t>
            </a:r>
            <a:r>
              <a:rPr lang="ko-KR" altLang="en-US" sz="20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일반보험과 산재</a:t>
            </a:r>
          </a:p>
        </p:txBody>
      </p:sp>
      <p:pic>
        <p:nvPicPr>
          <p:cNvPr id="90120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1432302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Q4)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보험 회사를 통해 보험처리를 했는데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산재신청도 가능한가요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</a:p>
          <a:p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일반보험은 개인이 사고 등을 대비하기 위해 돈을 적립하는 형식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산재와는 별개로 처리가 가능함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보험사마다 약관이 다르기 때문에 이중보상 금지 내용이 있는지 꼭 확인 해야 함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831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179388" y="1268413"/>
            <a:ext cx="8732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</a:t>
            </a:r>
            <a:r>
              <a:rPr kumimoji="0" lang="ko-KR" altLang="en-US" sz="28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산재법상</a:t>
            </a:r>
            <a:r>
              <a:rPr kumimoji="0"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보험급여의 종류</a:t>
            </a:r>
          </a:p>
        </p:txBody>
      </p:sp>
      <p:pic>
        <p:nvPicPr>
          <p:cNvPr id="19463" name="Picture 2" descr="산재보험의 수행체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2626" y="2089110"/>
            <a:ext cx="5075873" cy="35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Box 2"/>
          <p:cNvSpPr txBox="1">
            <a:spLocks noChangeArrowheads="1"/>
          </p:cNvSpPr>
          <p:nvPr/>
        </p:nvSpPr>
        <p:spPr bwMode="auto">
          <a:xfrm>
            <a:off x="207168" y="3094831"/>
            <a:ext cx="873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4. </a:t>
            </a:r>
            <a:r>
              <a:rPr kumimoji="0" lang="ko-KR" altLang="en-US" sz="28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재해경위서 작성 요령</a:t>
            </a:r>
          </a:p>
        </p:txBody>
      </p:sp>
    </p:spTree>
    <p:extLst>
      <p:ext uri="{BB962C8B-B14F-4D97-AF65-F5344CB8AC3E}">
        <p14:creationId xmlns:p14="http://schemas.microsoft.com/office/powerpoint/2010/main" val="9817210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170080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당사자에 관한 사항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AutoNum type="arabicParenBoth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재해발생경위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AutoNum type="arabicParenBoth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기초질환여부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AutoNum type="arabicParenBoth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업무상 사고 및 질병에 해당하는 이유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AutoNum type="arabicParenBoth"/>
            </a:pP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결론</a:t>
            </a:r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en-US" altLang="ko-KR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764" y="54059"/>
            <a:ext cx="28880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재해경위서 작성 요령</a:t>
            </a:r>
            <a:endParaRPr lang="ko-KR" altLang="en-US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4800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포함되어야 하는 사항</a:t>
            </a:r>
          </a:p>
        </p:txBody>
      </p:sp>
    </p:spTree>
    <p:extLst>
      <p:ext uri="{BB962C8B-B14F-4D97-AF65-F5344CB8AC3E}">
        <p14:creationId xmlns:p14="http://schemas.microsoft.com/office/powerpoint/2010/main" val="3176116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그림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6224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288" y="1855788"/>
            <a:ext cx="53689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이상으로 오늘 강의를 모두 마칩니다</a:t>
            </a:r>
            <a:r>
              <a:rPr lang="ko-KR" altLang="ko-KR" sz="2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ko-KR" sz="25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/>
            <a:r>
              <a:rPr lang="ko-KR" altLang="en-US" sz="2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수고 많으셨습니다</a:t>
            </a:r>
            <a:r>
              <a:rPr lang="en-US" altLang="ko-KR" sz="2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algn="just" eaLnBrk="0" latinLnBrk="0" hangingPunct="0"/>
            <a:endParaRPr lang="en-US" altLang="ko-KR" sz="2500" b="1" dirty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/>
            <a:r>
              <a:rPr lang="ko-KR" altLang="en-US" sz="2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행복한 하루 되시길 바랍니다</a:t>
            </a:r>
            <a:r>
              <a:rPr lang="ko-KR" altLang="ko-KR" sz="2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ko-KR" sz="25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/>
            <a:r>
              <a:rPr lang="ko-KR" altLang="en-US" sz="2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감사합니다</a:t>
            </a:r>
            <a:r>
              <a:rPr lang="ko-KR" altLang="ko-KR" sz="2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ko-KR" sz="25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eaLnBrk="0" latinLnBrk="0" hangingPunct="0"/>
            <a:r>
              <a:rPr lang="ko-KR" altLang="ko-KR" sz="2500" b="1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  </a:t>
            </a:r>
            <a:endParaRPr lang="ko-KR" altLang="ko-KR" sz="25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81925" name="Rectangle 1"/>
          <p:cNvSpPr>
            <a:spLocks noChangeArrowheads="1"/>
          </p:cNvSpPr>
          <p:nvPr/>
        </p:nvSpPr>
        <p:spPr bwMode="auto">
          <a:xfrm>
            <a:off x="3203848" y="5735708"/>
            <a:ext cx="28328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공인노무사 </a:t>
            </a:r>
            <a:endParaRPr kumimoji="0" lang="en-US" altLang="ko-KR" sz="2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산업안전 </a:t>
            </a:r>
            <a:r>
              <a:rPr kumimoji="0"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지도사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배연직</a:t>
            </a:r>
            <a:endParaRPr kumimoji="0" lang="en-US" altLang="ko-KR" sz="2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9" name="그림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213" y="44450"/>
            <a:ext cx="217963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요양급여 및 휴업급여</a:t>
            </a:r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요양비청구</a:t>
            </a:r>
            <a:endParaRPr kumimoji="0" lang="ko-KR" altLang="en-US" sz="2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323850" y="1125538"/>
            <a:ext cx="806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kumimoji="0"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541060"/>
              </p:ext>
            </p:extLst>
          </p:nvPr>
        </p:nvGraphicFramePr>
        <p:xfrm>
          <a:off x="539750" y="981075"/>
          <a:ext cx="7992890" cy="2108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9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종류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내용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소멸시효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신청기관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요양급여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업무상부상</a:t>
                      </a:r>
                      <a:r>
                        <a:rPr lang="en-US" altLang="ko-KR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질병으로 인해 발생하는 병원비 등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발병일로부터 </a:t>
                      </a:r>
                      <a:r>
                        <a:rPr lang="en-US" altLang="ko-KR" sz="1200" u="sng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u="sng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</a:t>
                      </a:r>
                      <a:endParaRPr lang="ko-KR" altLang="en-US" sz="1200" b="1" u="sng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사업장 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관할 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근로복지공단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latinLnBrk="1"/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휴업급여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요양기간 동안 받지 못한 급여에 대한 일실수익 보장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발병일로부터 </a:t>
                      </a:r>
                      <a:r>
                        <a:rPr lang="en-US" altLang="ko-KR" sz="1200" u="sng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u="sng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요양비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산재인정 결정 전에 지출한 치료비 보장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병원비 납부일 </a:t>
                      </a:r>
                      <a:endParaRPr lang="en-US" altLang="ko-KR" sz="12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기준 </a:t>
                      </a:r>
                      <a:r>
                        <a:rPr lang="en-US" altLang="ko-KR" sz="1200" u="sng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200" u="sng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77" y="3076497"/>
            <a:ext cx="7993063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◉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주의점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휴업급여는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재해로 인해 실제 근무를 하지 못한 기간에만 지급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요양기간이라도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노동력 제공이 가능하면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내원일에만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휴업급여 지급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발병일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사고의 경우 사고 발생일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질병의 경우 최초 진단일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관할 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건설업의 경우 건설현장 관할 근로복지공단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산재 승인 이후 병원 관할 근로복지공단 변경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그림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그림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그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627688"/>
            <a:ext cx="12827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그림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그림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092825"/>
            <a:ext cx="21796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3175" y="107950"/>
            <a:ext cx="680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(2) </a:t>
            </a:r>
            <a:r>
              <a:rPr kumimoji="0" lang="ko-KR" altLang="en-US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유족급여 및 </a:t>
            </a:r>
            <a:r>
              <a:rPr kumimoji="0" lang="ko-KR" altLang="en-US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장의비</a:t>
            </a:r>
            <a:endParaRPr kumimoji="0" lang="ko-KR" altLang="en-US" sz="2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02543"/>
              </p:ext>
            </p:extLst>
          </p:nvPr>
        </p:nvGraphicFramePr>
        <p:xfrm>
          <a:off x="539750" y="980728"/>
          <a:ext cx="7992890" cy="1529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종류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보상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소멸시효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신청기관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유족급여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재해자의 사망으로 인한 유족 생계비 보장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사망일로부터 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5</a:t>
                      </a:r>
                      <a:r>
                        <a:rPr lang="ko-KR" altLang="en-US" sz="1400" u="sng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사업장 관할 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근로복지공단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latinLnBrk="1"/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장의비</a:t>
                      </a:r>
                      <a:endParaRPr lang="ko-KR" altLang="en-US" sz="1600" b="1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재해자 사망으로 </a:t>
                      </a:r>
                      <a:r>
                        <a:rPr lang="ko-KR" altLang="en-US" sz="1600" dirty="0" err="1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장제를</a:t>
                      </a:r>
                      <a:r>
                        <a:rPr lang="ko-KR" altLang="en-US" sz="16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지낸 경우 지급</a:t>
                      </a:r>
                      <a:endParaRPr lang="en-US" altLang="ko-KR" sz="1600" dirty="0"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발병일로부터 </a:t>
                      </a:r>
                      <a:r>
                        <a:rPr lang="en-US" altLang="ko-KR" sz="1400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5</a:t>
                      </a:r>
                      <a:r>
                        <a:rPr lang="ko-KR" altLang="en-US" sz="1400" u="sng" dirty="0"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750" y="2996952"/>
            <a:ext cx="7993063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◉ 주의점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유족급여는 연금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일시금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제도를 선택 할 수 있음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(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100%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일시금은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연금 </a:t>
            </a:r>
            <a:r>
              <a:rPr kumimoji="0" lang="ko-KR" altLang="en-US" sz="1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수급권자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부재 시 청구가능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신청기한 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진단 일이 아닌 사망일 기준</a:t>
            </a: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3. </a:t>
            </a: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관할 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건설업의 경우 건설현장 관할 근로복지공단</a:t>
            </a:r>
            <a:endParaRPr kumimoji="0" lang="en-US" altLang="ko-KR" sz="1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TM10237563[[fn=우주 테마]]</Template>
  <TotalTime>1837</TotalTime>
  <Words>6001</Words>
  <Application>Microsoft Office PowerPoint</Application>
  <PresentationFormat>화면 슬라이드 쇼(4:3)</PresentationFormat>
  <Paragraphs>1182</Paragraphs>
  <Slides>72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72</vt:i4>
      </vt:variant>
    </vt:vector>
  </HeadingPairs>
  <TitlesOfParts>
    <vt:vector size="79" baseType="lpstr">
      <vt:lpstr>HY동녘B</vt:lpstr>
      <vt:lpstr>굴림</vt:lpstr>
      <vt:lpstr>맑은 고딕</vt:lpstr>
      <vt:lpstr>함초롬바탕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127</cp:revision>
  <cp:lastPrinted>2017-02-28T02:36:03Z</cp:lastPrinted>
  <dcterms:created xsi:type="dcterms:W3CDTF">2014-11-05T02:00:30Z</dcterms:created>
  <dcterms:modified xsi:type="dcterms:W3CDTF">2022-09-03T04:25:15Z</dcterms:modified>
</cp:coreProperties>
</file>